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47" r:id="rId2"/>
    <p:sldId id="348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3" r:id="rId27"/>
    <p:sldId id="314" r:id="rId28"/>
    <p:sldId id="315" r:id="rId29"/>
    <p:sldId id="318" r:id="rId30"/>
    <p:sldId id="319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30" r:id="rId40"/>
    <p:sldId id="332" r:id="rId41"/>
    <p:sldId id="333" r:id="rId42"/>
    <p:sldId id="341" r:id="rId43"/>
    <p:sldId id="388" r:id="rId44"/>
    <p:sldId id="389" r:id="rId45"/>
    <p:sldId id="390" r:id="rId46"/>
    <p:sldId id="392" r:id="rId47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4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EAD20-2AE1-4EAF-8696-04FD363BDD67}" type="datetimeFigureOut">
              <a:rPr lang="ru-RU" smtClean="0"/>
              <a:t>07/02/14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7493B-F2A9-423D-B2F3-559D1218D7C6}" type="slidenum">
              <a:rPr lang="ru-RU" smtClean="0"/>
              <a:t>‹n.›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0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4010-A66C-45AA-AA29-F547E50EE8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9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07/02/14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3487" y="1727084"/>
            <a:ext cx="7238998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13437" y="619010"/>
            <a:ext cx="152399" cy="1073149"/>
          </a:xfrm>
          <a:custGeom>
            <a:avLst/>
            <a:gdLst/>
            <a:ahLst/>
            <a:cxnLst/>
            <a:rect l="l" t="t" r="r" b="b"/>
            <a:pathLst>
              <a:path w="152399" h="1073149">
                <a:moveTo>
                  <a:pt x="0" y="0"/>
                </a:moveTo>
                <a:lnTo>
                  <a:pt x="152399" y="0"/>
                </a:lnTo>
                <a:lnTo>
                  <a:pt x="152399" y="1073149"/>
                </a:lnTo>
                <a:lnTo>
                  <a:pt x="0" y="1073149"/>
                </a:lnTo>
              </a:path>
            </a:pathLst>
          </a:custGeom>
          <a:ln w="761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4238" y="349135"/>
            <a:ext cx="1187449" cy="544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rgbClr val="292929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>
                <a:solidFill>
                  <a:srgbClr val="000099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07/02/14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3487" y="1727084"/>
            <a:ext cx="7238998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13437" y="619010"/>
            <a:ext cx="152399" cy="1073149"/>
          </a:xfrm>
          <a:custGeom>
            <a:avLst/>
            <a:gdLst/>
            <a:ahLst/>
            <a:cxnLst/>
            <a:rect l="l" t="t" r="r" b="b"/>
            <a:pathLst>
              <a:path w="152399" h="1073149">
                <a:moveTo>
                  <a:pt x="0" y="0"/>
                </a:moveTo>
                <a:lnTo>
                  <a:pt x="152399" y="0"/>
                </a:lnTo>
                <a:lnTo>
                  <a:pt x="152399" y="1073149"/>
                </a:lnTo>
                <a:lnTo>
                  <a:pt x="0" y="1073149"/>
                </a:lnTo>
              </a:path>
            </a:pathLst>
          </a:custGeom>
          <a:ln w="761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4238" y="349135"/>
            <a:ext cx="1187449" cy="544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rgbClr val="292929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63152" y="2036228"/>
            <a:ext cx="3448436" cy="45186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3366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07/02/14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3487" y="1727084"/>
            <a:ext cx="7238998" cy="1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13437" y="619010"/>
            <a:ext cx="152399" cy="1073149"/>
          </a:xfrm>
          <a:custGeom>
            <a:avLst/>
            <a:gdLst/>
            <a:ahLst/>
            <a:cxnLst/>
            <a:rect l="l" t="t" r="r" b="b"/>
            <a:pathLst>
              <a:path w="152399" h="1073149">
                <a:moveTo>
                  <a:pt x="0" y="0"/>
                </a:moveTo>
                <a:lnTo>
                  <a:pt x="152399" y="0"/>
                </a:lnTo>
                <a:lnTo>
                  <a:pt x="152399" y="1073149"/>
                </a:lnTo>
                <a:lnTo>
                  <a:pt x="0" y="1073149"/>
                </a:lnTo>
              </a:path>
            </a:pathLst>
          </a:custGeom>
          <a:ln w="761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4238" y="349135"/>
            <a:ext cx="1187449" cy="544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rgbClr val="292929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07/02/14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07/02/14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3487" y="1727084"/>
            <a:ext cx="7238998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9543" y="497090"/>
            <a:ext cx="8394313" cy="1226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rgbClr val="292929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9658" y="2294143"/>
            <a:ext cx="8494083" cy="33376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99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07/02/14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mailto:jessica.bertolani@univr.it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mailto:jessica.bertolani@univr.it" TargetMode="External"/><Relationship Id="rId5" Type="http://schemas.openxmlformats.org/officeDocument/2006/relationships/image" Target="../media/image54.png"/><Relationship Id="rId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1376" y="1334973"/>
            <a:ext cx="2514599" cy="2514599"/>
          </a:xfrm>
          <a:custGeom>
            <a:avLst/>
            <a:gdLst/>
            <a:ahLst/>
            <a:cxnLst/>
            <a:rect l="l" t="t" r="r" b="b"/>
            <a:pathLst>
              <a:path w="2514599" h="2514599">
                <a:moveTo>
                  <a:pt x="0" y="1257299"/>
                </a:moveTo>
                <a:lnTo>
                  <a:pt x="4167" y="1154181"/>
                </a:lnTo>
                <a:lnTo>
                  <a:pt x="16455" y="1053358"/>
                </a:lnTo>
                <a:lnTo>
                  <a:pt x="36540" y="955155"/>
                </a:lnTo>
                <a:lnTo>
                  <a:pt x="64097" y="859895"/>
                </a:lnTo>
                <a:lnTo>
                  <a:pt x="98804" y="767901"/>
                </a:lnTo>
                <a:lnTo>
                  <a:pt x="140337" y="679497"/>
                </a:lnTo>
                <a:lnTo>
                  <a:pt x="188372" y="595007"/>
                </a:lnTo>
                <a:lnTo>
                  <a:pt x="242585" y="514754"/>
                </a:lnTo>
                <a:lnTo>
                  <a:pt x="302654" y="439062"/>
                </a:lnTo>
                <a:lnTo>
                  <a:pt x="368254" y="368254"/>
                </a:lnTo>
                <a:lnTo>
                  <a:pt x="439062" y="302654"/>
                </a:lnTo>
                <a:lnTo>
                  <a:pt x="514754" y="242585"/>
                </a:lnTo>
                <a:lnTo>
                  <a:pt x="595007" y="188372"/>
                </a:lnTo>
                <a:lnTo>
                  <a:pt x="679498" y="140337"/>
                </a:lnTo>
                <a:lnTo>
                  <a:pt x="767901" y="98804"/>
                </a:lnTo>
                <a:lnTo>
                  <a:pt x="859895" y="64097"/>
                </a:lnTo>
                <a:lnTo>
                  <a:pt x="955156" y="36540"/>
                </a:lnTo>
                <a:lnTo>
                  <a:pt x="1053359" y="16455"/>
                </a:lnTo>
                <a:lnTo>
                  <a:pt x="1154181" y="4167"/>
                </a:lnTo>
                <a:lnTo>
                  <a:pt x="1257299" y="0"/>
                </a:lnTo>
                <a:lnTo>
                  <a:pt x="1360417" y="4167"/>
                </a:lnTo>
                <a:lnTo>
                  <a:pt x="1461240" y="16455"/>
                </a:lnTo>
                <a:lnTo>
                  <a:pt x="1559443" y="36540"/>
                </a:lnTo>
                <a:lnTo>
                  <a:pt x="1654703" y="64097"/>
                </a:lnTo>
                <a:lnTo>
                  <a:pt x="1746697" y="98804"/>
                </a:lnTo>
                <a:lnTo>
                  <a:pt x="1835101" y="140337"/>
                </a:lnTo>
                <a:lnTo>
                  <a:pt x="1919591" y="188372"/>
                </a:lnTo>
                <a:lnTo>
                  <a:pt x="1999844" y="242585"/>
                </a:lnTo>
                <a:lnTo>
                  <a:pt x="2075537" y="302654"/>
                </a:lnTo>
                <a:lnTo>
                  <a:pt x="2146344" y="368254"/>
                </a:lnTo>
                <a:lnTo>
                  <a:pt x="2211945" y="439062"/>
                </a:lnTo>
                <a:lnTo>
                  <a:pt x="2272013" y="514754"/>
                </a:lnTo>
                <a:lnTo>
                  <a:pt x="2326227" y="595007"/>
                </a:lnTo>
                <a:lnTo>
                  <a:pt x="2374261" y="679497"/>
                </a:lnTo>
                <a:lnTo>
                  <a:pt x="2415794" y="767901"/>
                </a:lnTo>
                <a:lnTo>
                  <a:pt x="2450501" y="859895"/>
                </a:lnTo>
                <a:lnTo>
                  <a:pt x="2478058" y="955155"/>
                </a:lnTo>
                <a:lnTo>
                  <a:pt x="2498143" y="1053358"/>
                </a:lnTo>
                <a:lnTo>
                  <a:pt x="2510431" y="1154181"/>
                </a:lnTo>
                <a:lnTo>
                  <a:pt x="2514599" y="1257299"/>
                </a:lnTo>
                <a:lnTo>
                  <a:pt x="2510431" y="1360417"/>
                </a:lnTo>
                <a:lnTo>
                  <a:pt x="2498143" y="1461240"/>
                </a:lnTo>
                <a:lnTo>
                  <a:pt x="2478058" y="1559443"/>
                </a:lnTo>
                <a:lnTo>
                  <a:pt x="2450501" y="1654703"/>
                </a:lnTo>
                <a:lnTo>
                  <a:pt x="2415794" y="1746697"/>
                </a:lnTo>
                <a:lnTo>
                  <a:pt x="2374261" y="1835101"/>
                </a:lnTo>
                <a:lnTo>
                  <a:pt x="2326227" y="1919591"/>
                </a:lnTo>
                <a:lnTo>
                  <a:pt x="2272013" y="1999844"/>
                </a:lnTo>
                <a:lnTo>
                  <a:pt x="2211945" y="2075536"/>
                </a:lnTo>
                <a:lnTo>
                  <a:pt x="2146344" y="2146344"/>
                </a:lnTo>
                <a:lnTo>
                  <a:pt x="2075537" y="2211944"/>
                </a:lnTo>
                <a:lnTo>
                  <a:pt x="1999844" y="2272013"/>
                </a:lnTo>
                <a:lnTo>
                  <a:pt x="1919591" y="2326226"/>
                </a:lnTo>
                <a:lnTo>
                  <a:pt x="1835101" y="2374261"/>
                </a:lnTo>
                <a:lnTo>
                  <a:pt x="1746697" y="2415794"/>
                </a:lnTo>
                <a:lnTo>
                  <a:pt x="1654703" y="2450501"/>
                </a:lnTo>
                <a:lnTo>
                  <a:pt x="1559443" y="2478058"/>
                </a:lnTo>
                <a:lnTo>
                  <a:pt x="1461240" y="2498143"/>
                </a:lnTo>
                <a:lnTo>
                  <a:pt x="1360417" y="2510431"/>
                </a:lnTo>
                <a:lnTo>
                  <a:pt x="1257299" y="2514599"/>
                </a:lnTo>
                <a:lnTo>
                  <a:pt x="1154181" y="2510431"/>
                </a:lnTo>
                <a:lnTo>
                  <a:pt x="1053359" y="2498143"/>
                </a:lnTo>
                <a:lnTo>
                  <a:pt x="955156" y="2478058"/>
                </a:lnTo>
                <a:lnTo>
                  <a:pt x="859895" y="2450501"/>
                </a:lnTo>
                <a:lnTo>
                  <a:pt x="767901" y="2415794"/>
                </a:lnTo>
                <a:lnTo>
                  <a:pt x="679498" y="2374261"/>
                </a:lnTo>
                <a:lnTo>
                  <a:pt x="595007" y="2326226"/>
                </a:lnTo>
                <a:lnTo>
                  <a:pt x="514754" y="2272013"/>
                </a:lnTo>
                <a:lnTo>
                  <a:pt x="439062" y="2211944"/>
                </a:lnTo>
                <a:lnTo>
                  <a:pt x="368254" y="2146344"/>
                </a:lnTo>
                <a:lnTo>
                  <a:pt x="302654" y="2075536"/>
                </a:lnTo>
                <a:lnTo>
                  <a:pt x="242585" y="1999844"/>
                </a:lnTo>
                <a:lnTo>
                  <a:pt x="188372" y="1919591"/>
                </a:lnTo>
                <a:lnTo>
                  <a:pt x="140337" y="1835101"/>
                </a:lnTo>
                <a:lnTo>
                  <a:pt x="98804" y="1746697"/>
                </a:lnTo>
                <a:lnTo>
                  <a:pt x="64097" y="1654703"/>
                </a:lnTo>
                <a:lnTo>
                  <a:pt x="36540" y="1559443"/>
                </a:lnTo>
                <a:lnTo>
                  <a:pt x="16455" y="1461240"/>
                </a:lnTo>
                <a:lnTo>
                  <a:pt x="4167" y="1360417"/>
                </a:lnTo>
                <a:lnTo>
                  <a:pt x="0" y="1257299"/>
                </a:lnTo>
                <a:close/>
              </a:path>
            </a:pathLst>
          </a:custGeom>
          <a:ln w="126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238" y="1833448"/>
            <a:ext cx="6059487" cy="1287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1375" y="1630248"/>
            <a:ext cx="261936" cy="1371599"/>
          </a:xfrm>
          <a:custGeom>
            <a:avLst/>
            <a:gdLst/>
            <a:ahLst/>
            <a:cxnLst/>
            <a:rect l="l" t="t" r="r" b="b"/>
            <a:pathLst>
              <a:path w="261936" h="1371599">
                <a:moveTo>
                  <a:pt x="0" y="0"/>
                </a:moveTo>
                <a:lnTo>
                  <a:pt x="261936" y="0"/>
                </a:lnTo>
                <a:lnTo>
                  <a:pt x="261936" y="1371599"/>
                </a:lnTo>
                <a:lnTo>
                  <a:pt x="0" y="1371599"/>
                </a:lnTo>
              </a:path>
            </a:pathLst>
          </a:custGeom>
          <a:ln w="761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238" y="349135"/>
            <a:ext cx="1724024" cy="544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626" y="4209934"/>
            <a:ext cx="8964610" cy="1584325"/>
          </a:xfrm>
          <a:custGeom>
            <a:avLst/>
            <a:gdLst/>
            <a:ahLst/>
            <a:cxnLst/>
            <a:rect l="l" t="t" r="r" b="b"/>
            <a:pathLst>
              <a:path w="8964610" h="1584325">
                <a:moveTo>
                  <a:pt x="0" y="0"/>
                </a:moveTo>
                <a:lnTo>
                  <a:pt x="8964610" y="0"/>
                </a:lnTo>
                <a:lnTo>
                  <a:pt x="8964610" y="1584325"/>
                </a:lnTo>
                <a:lnTo>
                  <a:pt x="0" y="1584325"/>
                </a:lnTo>
                <a:lnTo>
                  <a:pt x="0" y="0"/>
                </a:lnTo>
                <a:close/>
              </a:path>
            </a:pathLst>
          </a:custGeom>
          <a:solidFill>
            <a:srgbClr val="D4FCA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5701" y="4151197"/>
            <a:ext cx="922020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sz="3000" b="1" i="1" dirty="0">
                <a:solidFill>
                  <a:srgbClr val="292929"/>
                </a:solidFill>
                <a:latin typeface="Trebuchet MS"/>
                <a:cs typeface="Trebuchet MS"/>
              </a:rPr>
              <a:t>E</a:t>
            </a:r>
            <a:r>
              <a:rPr sz="3000" b="1" i="1" spc="-20" dirty="0">
                <a:solidFill>
                  <a:srgbClr val="292929"/>
                </a:solidFill>
                <a:latin typeface="Trebuchet MS"/>
                <a:cs typeface="Trebuchet MS"/>
              </a:rPr>
              <a:t>ccom</a:t>
            </a:r>
            <a:r>
              <a:rPr sz="3000" b="1" i="1" spc="-10" dirty="0">
                <a:solidFill>
                  <a:srgbClr val="292929"/>
                </a:solidFill>
                <a:latin typeface="Trebuchet MS"/>
                <a:cs typeface="Trebuchet MS"/>
              </a:rPr>
              <a:t>i P</a:t>
            </a:r>
            <a:r>
              <a:rPr sz="3000" b="1" i="1" spc="-20" dirty="0">
                <a:solidFill>
                  <a:srgbClr val="292929"/>
                </a:solidFill>
                <a:latin typeface="Trebuchet MS"/>
                <a:cs typeface="Trebuchet MS"/>
              </a:rPr>
              <a:t>ronto:</a:t>
            </a:r>
            <a:endParaRPr sz="3000" dirty="0">
              <a:latin typeface="Trebuchet MS"/>
              <a:cs typeface="Trebuchet MS"/>
            </a:endParaRPr>
          </a:p>
          <a:p>
            <a:r>
              <a:rPr lang="ru-RU" sz="3200" b="1" dirty="0"/>
              <a:t>программа </a:t>
            </a:r>
            <a:r>
              <a:rPr lang="ru-RU" sz="3200" b="1" dirty="0" smtClean="0"/>
              <a:t>начальной школы</a:t>
            </a:r>
            <a:r>
              <a:rPr lang="en-US" sz="3200" b="1" dirty="0" smtClean="0"/>
              <a:t>, </a:t>
            </a:r>
            <a:r>
              <a:rPr lang="ru-RU" sz="3200" b="1" dirty="0" smtClean="0"/>
              <a:t>направленная </a:t>
            </a:r>
            <a:r>
              <a:rPr lang="ru-RU" sz="3200" b="1" dirty="0"/>
              <a:t>на развитие навыков </a:t>
            </a:r>
            <a:r>
              <a:rPr lang="ru-RU" sz="3200" b="1" dirty="0" smtClean="0"/>
              <a:t>самостоятельного </a:t>
            </a:r>
            <a:r>
              <a:rPr lang="ru-RU" sz="3200" b="1" dirty="0"/>
              <a:t>обучения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2480" y="6068653"/>
            <a:ext cx="314782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99"/>
              </a:lnSpc>
            </a:pPr>
            <a:r>
              <a:rPr lang="ru-RU" sz="1600" spc="-15" dirty="0" smtClean="0">
                <a:solidFill>
                  <a:srgbClr val="292929"/>
                </a:solidFill>
                <a:latin typeface="Trebuchet MS"/>
                <a:cs typeface="Trebuchet MS"/>
              </a:rPr>
              <a:t>Джессика </a:t>
            </a:r>
            <a:r>
              <a:rPr lang="ru-RU" sz="1600" spc="-15" dirty="0" err="1" smtClean="0">
                <a:solidFill>
                  <a:srgbClr val="292929"/>
                </a:solidFill>
                <a:latin typeface="Trebuchet MS"/>
                <a:cs typeface="Trebuchet MS"/>
              </a:rPr>
              <a:t>Бертолани</a:t>
            </a:r>
            <a:r>
              <a:rPr sz="1600" dirty="0" smtClean="0">
                <a:solidFill>
                  <a:srgbClr val="292929"/>
                </a:solidFill>
                <a:latin typeface="Trebuchet MS"/>
                <a:cs typeface="Trebuchet MS"/>
              </a:rPr>
              <a:t>, </a:t>
            </a:r>
            <a:r>
              <a:rPr sz="1600" spc="-90" dirty="0" err="1" smtClean="0">
                <a:solidFill>
                  <a:srgbClr val="292929"/>
                </a:solidFill>
                <a:latin typeface="Trebuchet MS"/>
                <a:cs typeface="Trebuchet MS"/>
              </a:rPr>
              <a:t>P</a:t>
            </a:r>
            <a:r>
              <a:rPr sz="1600" dirty="0" err="1" smtClean="0">
                <a:solidFill>
                  <a:srgbClr val="292929"/>
                </a:solidFill>
                <a:latin typeface="Trebuchet MS"/>
                <a:cs typeface="Trebuchet MS"/>
              </a:rPr>
              <a:t>h.D</a:t>
            </a:r>
            <a:endParaRPr lang="ru-RU" sz="1600" dirty="0">
              <a:solidFill>
                <a:srgbClr val="292929"/>
              </a:solidFill>
              <a:latin typeface="Trebuchet MS"/>
              <a:cs typeface="Trebuchet MS"/>
            </a:endParaRPr>
          </a:p>
          <a:p>
            <a:pPr marL="12700" marR="6350" indent="0" algn="ctr">
              <a:lnSpc>
                <a:spcPct val="100099"/>
              </a:lnSpc>
            </a:pPr>
            <a:r>
              <a:rPr lang="ru-RU" sz="1600" b="1" dirty="0" smtClean="0">
                <a:solidFill>
                  <a:srgbClr val="292929"/>
                </a:solidFill>
                <a:latin typeface="Trebuchet MS"/>
                <a:cs typeface="Arial"/>
              </a:rPr>
              <a:t>Университет Вероны</a:t>
            </a:r>
            <a:r>
              <a:rPr sz="1400" b="1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jessica</a:t>
            </a:r>
            <a:r>
              <a:rPr sz="1400" spc="-5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be</a:t>
            </a:r>
            <a:r>
              <a:rPr sz="1400" spc="-5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rt</a:t>
            </a:r>
            <a:r>
              <a:rPr sz="1400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olani@univ</a:t>
            </a:r>
            <a:r>
              <a:rPr sz="1400" spc="-80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spc="-5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spc="-5" dirty="0">
                <a:solidFill>
                  <a:srgbClr val="292929"/>
                </a:solidFill>
                <a:latin typeface="Arial"/>
                <a:cs typeface="Arial"/>
                <a:hlinkClick r:id="rId4"/>
              </a:rPr>
              <a:t>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5900" y="1810371"/>
            <a:ext cx="5940647" cy="110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800735">
              <a:lnSpc>
                <a:spcPct val="151000"/>
              </a:lnSpc>
            </a:pPr>
            <a:r>
              <a:rPr lang="ru-RU" sz="1600" b="1" dirty="0" smtClean="0">
                <a:solidFill>
                  <a:srgbClr val="292929"/>
                </a:solidFill>
                <a:latin typeface="Trebuchet MS"/>
                <a:cs typeface="Trebuchet MS"/>
              </a:rPr>
              <a:t>АОО</a:t>
            </a:r>
            <a:r>
              <a:rPr sz="1600" b="1" spc="-5" dirty="0" smtClean="0">
                <a:solidFill>
                  <a:srgbClr val="292929"/>
                </a:solidFill>
                <a:latin typeface="Trebuchet MS"/>
                <a:cs typeface="Trebuchet MS"/>
              </a:rPr>
              <a:t> </a:t>
            </a:r>
            <a:r>
              <a:rPr sz="1600" b="1" dirty="0" smtClean="0">
                <a:solidFill>
                  <a:srgbClr val="292929"/>
                </a:solidFill>
                <a:latin typeface="Trebuchet MS"/>
                <a:cs typeface="Trebuchet MS"/>
              </a:rPr>
              <a:t>“</a:t>
            </a:r>
            <a:r>
              <a:rPr lang="ru-RU" sz="1600" b="1" dirty="0" smtClean="0">
                <a:solidFill>
                  <a:srgbClr val="292929"/>
                </a:solidFill>
                <a:latin typeface="Trebuchet MS"/>
                <a:cs typeface="Trebuchet MS"/>
              </a:rPr>
              <a:t>Назарбаев Интеллектуальные школы</a:t>
            </a:r>
            <a:r>
              <a:rPr sz="1600" b="1" spc="-10" dirty="0" smtClean="0">
                <a:solidFill>
                  <a:srgbClr val="292929"/>
                </a:solidFill>
                <a:latin typeface="Trebuchet MS"/>
                <a:cs typeface="Trebuchet MS"/>
              </a:rPr>
              <a:t>”</a:t>
            </a:r>
            <a:r>
              <a:rPr sz="1600" b="1" spc="-5" dirty="0" smtClean="0">
                <a:solidFill>
                  <a:srgbClr val="292929"/>
                </a:solidFill>
                <a:latin typeface="Trebuchet MS"/>
                <a:cs typeface="Trebuchet MS"/>
              </a:rPr>
              <a:t> </a:t>
            </a:r>
            <a:r>
              <a:rPr lang="ru-RU" sz="1600" b="1" dirty="0" smtClean="0">
                <a:solidFill>
                  <a:srgbClr val="292929"/>
                </a:solidFill>
                <a:latin typeface="Trebuchet MS"/>
                <a:cs typeface="Trebuchet MS"/>
              </a:rPr>
              <a:t>МЕЖДУНАРОДНАЯ НАУЧНО-ПРАКТИЧЕСКАЯ КОНФЕРЕНЦИЯ</a:t>
            </a: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 dirty="0"/>
          </a:p>
          <a:p>
            <a:pPr marL="347345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292929"/>
                </a:solidFill>
                <a:latin typeface="Trebuchet MS"/>
                <a:cs typeface="Trebuchet MS"/>
              </a:rPr>
              <a:t>«Высокое качество и лидерство в образовании – 2013»</a:t>
            </a:r>
          </a:p>
        </p:txBody>
      </p:sp>
    </p:spTree>
    <p:extLst>
      <p:ext uri="{BB962C8B-B14F-4D97-AF65-F5344CB8AC3E}">
        <p14:creationId xmlns:p14="http://schemas.microsoft.com/office/powerpoint/2010/main" val="130578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238" y="349135"/>
            <a:ext cx="1187449" cy="5445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57023"/>
              </p:ext>
            </p:extLst>
          </p:nvPr>
        </p:nvGraphicFramePr>
        <p:xfrm>
          <a:off x="875838" y="503123"/>
          <a:ext cx="8928096" cy="6978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095"/>
                <a:gridCol w="3658953"/>
                <a:gridCol w="4267199"/>
                <a:gridCol w="152399"/>
                <a:gridCol w="44450"/>
              </a:tblGrid>
              <a:tr h="109537">
                <a:tc rowSpan="2" gridSpan="3">
                  <a:txBody>
                    <a:bodyPr/>
                    <a:lstStyle/>
                    <a:p>
                      <a:pPr marL="2484120" marR="1214755" indent="-106807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         Связь между уроками</a:t>
                      </a:r>
                      <a:r>
                        <a:rPr lang="ru-RU" sz="2000" b="1" baseline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Eccomi</a:t>
                      </a:r>
                      <a:r>
                        <a:rPr lang="en-US" sz="2000" b="1" baseline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Pronto </a:t>
                      </a:r>
                      <a:r>
                        <a:rPr lang="ru-RU" sz="2000" b="1" baseline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и составляющими позитивной психологии</a:t>
                      </a:r>
                      <a:r>
                        <a:rPr sz="20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6FB8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B6FB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1484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6FB8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6FB8D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6FB8D"/>
                    </a:solidFill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Тема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Составляющие</a:t>
                      </a:r>
                      <a:r>
                        <a:rPr lang="ru-RU" sz="1800" b="1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позитивной психологии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</a:tr>
              <a:tr h="92264"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Постановка целей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Теория постановки целей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699">
                      <a:solidFill>
                        <a:srgbClr val="FFFFFF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</a:tr>
              <a:tr h="2971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Объяснение причин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Теория объяснения причин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Приобретенный оптимизм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Теория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приобретенного оптимизма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Признание</a:t>
                      </a:r>
                      <a:r>
                        <a:rPr lang="ru-RU" sz="12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социального</a:t>
                      </a:r>
                      <a:r>
                        <a:rPr lang="ru-RU" sz="12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 различия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Навыки общения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Саморегулирование мотивации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Саморегулирование</a:t>
                      </a:r>
                      <a:endParaRPr lang="ru-RU" sz="1200" dirty="0">
                        <a:solidFill>
                          <a:srgbClr val="292929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Заинтересованность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 marR="1805305">
                        <a:lnSpc>
                          <a:spcPts val="21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Мотивация стремления к успеху Теория</a:t>
                      </a:r>
                      <a:r>
                        <a:rPr lang="ru-RU" sz="12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самоопределения</a:t>
                      </a:r>
                      <a:endParaRPr lang="ru-RU" sz="1200" dirty="0" smtClean="0">
                        <a:solidFill>
                          <a:srgbClr val="292929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Возможные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Теория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возможных 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Использование разговора с самим собой для контроля поведения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 marR="1779905">
                        <a:lnSpc>
                          <a:spcPts val="2100"/>
                        </a:lnSpc>
                      </a:pPr>
                      <a:r>
                        <a:rPr lang="ru-RU" sz="1200" dirty="0" err="1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Метакогнитивная</a:t>
                      </a:r>
                      <a:r>
                        <a:rPr lang="ru-RU" sz="12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осведомленность</a:t>
                      </a:r>
                    </a:p>
                    <a:p>
                      <a:pPr marL="85090" marR="1779905">
                        <a:lnSpc>
                          <a:spcPts val="21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Самостоятельная</a:t>
                      </a:r>
                      <a:r>
                        <a:rPr lang="ru-RU" sz="12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работа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Обращение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за помощью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Обращение за помощью </a:t>
                      </a: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err="1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Самоэффективность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Теория </a:t>
                      </a:r>
                      <a:r>
                        <a:rPr lang="ru-RU" sz="1200" dirty="0" err="1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самоэффективности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135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695960">
                        <a:lnSpc>
                          <a:spcPts val="2100"/>
                        </a:lnSpc>
                      </a:pPr>
                      <a:r>
                        <a:rPr lang="ru-RU" sz="1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Коммуникабельность</a:t>
                      </a:r>
                      <a:r>
                        <a:rPr lang="ru-RU" sz="12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для совместной работы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Коммуникабельность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1CAD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Социальное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сознание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Критическое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сознание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23677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3600" dirty="0" smtClean="0">
                <a:solidFill>
                  <a:srgbClr val="000090"/>
                </a:solidFill>
                <a:latin typeface="Arial"/>
                <a:cs typeface="Arial"/>
              </a:rPr>
              <a:t>Компоненты учебного класса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6316" y="2363313"/>
            <a:ext cx="3436620" cy="466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282575" indent="-444500">
              <a:lnSpc>
                <a:spcPct val="1288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12 уроков (4-6 уроков в год)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2000" dirty="0" smtClean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000" spc="-840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Начинаются осенью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2000" dirty="0"/>
          </a:p>
          <a:p>
            <a:pPr marL="457200" marR="6350" indent="-444500">
              <a:lnSpc>
                <a:spcPct val="129700"/>
              </a:lnSpc>
              <a:tabLst>
                <a:tab pos="459740" algn="l"/>
              </a:tabLst>
            </a:pPr>
            <a:r>
              <a:rPr sz="20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840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3-4 Консультации и наблюдения для учителей в течение года (по запросу может быть больше)</a:t>
            </a:r>
            <a:endParaRPr sz="2000" dirty="0" smtClean="0">
              <a:latin typeface="Arial"/>
              <a:cs typeface="Arial"/>
            </a:endParaRPr>
          </a:p>
          <a:p>
            <a:pPr marL="457200" marR="158115" indent="-444500">
              <a:lnSpc>
                <a:spcPct val="131500"/>
              </a:lnSpc>
              <a:spcBef>
                <a:spcPts val="455"/>
              </a:spcBef>
              <a:tabLst>
                <a:tab pos="459740" algn="l"/>
              </a:tabLst>
            </a:pPr>
            <a:r>
              <a:rPr sz="2000" spc="-840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840" dirty="0" smtClean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dirty="0" smtClean="0">
                <a:latin typeface="Arial"/>
                <a:cs typeface="Arial"/>
              </a:rPr>
              <a:t>2 встречи с родителями (по запросу может быть больше)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4412" y="3221870"/>
            <a:ext cx="3754437" cy="233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09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3596640">
              <a:lnSpc>
                <a:spcPct val="100000"/>
              </a:lnSpc>
            </a:pPr>
            <a:r>
              <a:rPr lang="ru-RU" sz="4000" dirty="0">
                <a:latin typeface="Arial"/>
                <a:cs typeface="Arial"/>
              </a:rPr>
              <a:t>Р</a:t>
            </a:r>
            <a:r>
              <a:rPr lang="ru-RU" sz="4000" dirty="0" smtClean="0">
                <a:latin typeface="Arial"/>
                <a:cs typeface="Arial"/>
              </a:rPr>
              <a:t>азделы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4891" y="2475749"/>
            <a:ext cx="7192645" cy="292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328295" indent="-444500">
              <a:lnSpc>
                <a:spcPts val="2800"/>
              </a:lnSpc>
            </a:pPr>
            <a:r>
              <a:rPr lang="ru-RU" sz="2400" dirty="0" err="1" smtClean="0">
                <a:solidFill>
                  <a:srgbClr val="292929"/>
                </a:solidFill>
                <a:latin typeface="Arial"/>
                <a:cs typeface="Arial"/>
              </a:rPr>
              <a:t>Eccomi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400" dirty="0" err="1" smtClean="0">
                <a:solidFill>
                  <a:srgbClr val="292929"/>
                </a:solidFill>
                <a:latin typeface="Arial"/>
                <a:cs typeface="Arial"/>
              </a:rPr>
              <a:t>Pront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 состоит из 12 разделов. Каждый из двенадцати учебных циклов содержит 5 частей:</a:t>
            </a: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3"/>
              </a:spcBef>
            </a:pPr>
            <a:endParaRPr sz="1000" dirty="0"/>
          </a:p>
          <a:p>
            <a:pPr marL="469900" marR="6350" indent="-457200">
              <a:lnSpc>
                <a:spcPct val="99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1)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  <a:t>Краткое введение в урок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: Введение направляет учащихся на работу и помогает им сосредоточиться на ключевых понятиях и навыках, необходимых для урока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63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3596640">
              <a:lnSpc>
                <a:spcPct val="100000"/>
              </a:lnSpc>
            </a:pPr>
            <a:r>
              <a:rPr lang="ru-RU" sz="4000" dirty="0" smtClean="0">
                <a:latin typeface="Arial"/>
                <a:cs typeface="Arial"/>
              </a:rPr>
              <a:t>Разделы  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9777" y="2222068"/>
            <a:ext cx="7450455" cy="3441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6350" indent="-4445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ru-RU" sz="2400" spc="-10" dirty="0" smtClean="0">
                <a:solidFill>
                  <a:srgbClr val="292929"/>
                </a:solidFill>
                <a:latin typeface="Arial"/>
                <a:cs typeface="Arial"/>
              </a:rPr>
              <a:t> Рассказ: рассказ состоит из описания предшествующего состояния (проблема), ряда событий, характеристики персонажей, которые взаимодействуют друг с другом и переживают события, также из развязки событий (с четко обозначенной или подразумеваемой моралью.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 marL="457200" marR="104139" indent="3175">
              <a:lnSpc>
                <a:spcPct val="99400"/>
              </a:lnSpc>
            </a:pPr>
            <a:r>
              <a:rPr lang="ru-RU" sz="2400" spc="-10" dirty="0" smtClean="0">
                <a:solidFill>
                  <a:srgbClr val="292929"/>
                </a:solidFill>
                <a:latin typeface="Arial"/>
                <a:cs typeface="Arial"/>
              </a:rPr>
              <a:t>Каждый рассказ основан на психологических принципах, которые играют важную роль в развитии самостоятельного обучения.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48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3596640">
              <a:lnSpc>
                <a:spcPct val="100000"/>
              </a:lnSpc>
            </a:pPr>
            <a:r>
              <a:rPr lang="ru-RU" sz="4000" spc="-30" dirty="0" smtClean="0">
                <a:solidFill>
                  <a:srgbClr val="D9D9D9"/>
                </a:solidFill>
                <a:latin typeface="Arial"/>
                <a:cs typeface="Arial"/>
              </a:rPr>
              <a:t>Разделы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3577" y="2074912"/>
            <a:ext cx="7480300" cy="4853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6350" indent="-444500">
              <a:lnSpc>
                <a:spcPct val="99000"/>
              </a:lnSpc>
              <a:buClr>
                <a:srgbClr val="FF0000"/>
              </a:buClr>
              <a:buFont typeface="Arial"/>
              <a:buAutoNum type="arabicParenR" startAt="3"/>
              <a:tabLst>
                <a:tab pos="368300" algn="l"/>
              </a:tabLst>
            </a:pPr>
            <a:r>
              <a:rPr lang="ru-RU" sz="2400" spc="-20" dirty="0" smtClean="0">
                <a:solidFill>
                  <a:srgbClr val="FF0000"/>
                </a:solidFill>
                <a:latin typeface="Arial"/>
                <a:cs typeface="Arial"/>
              </a:rPr>
              <a:t>Групповое обсуждение рассказа: </a:t>
            </a:r>
            <a:r>
              <a:rPr lang="ru-RU" sz="2400" spc="-20" dirty="0" smtClean="0">
                <a:latin typeface="Arial"/>
                <a:cs typeface="Arial"/>
              </a:rPr>
              <a:t>Групповое обсуждение рассказа  - это подробное руководство для учителей по ведению группового исследования, основанного на рассказе</a:t>
            </a:r>
            <a:endParaRPr sz="1000" dirty="0"/>
          </a:p>
          <a:p>
            <a:pPr>
              <a:lnSpc>
                <a:spcPts val="1000"/>
              </a:lnSpc>
              <a:buClr>
                <a:srgbClr val="FF0000"/>
              </a:buClr>
              <a:buFont typeface="Arial"/>
              <a:buAutoNum type="arabicParenR" startAt="3"/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  <a:buClr>
                <a:srgbClr val="FF0000"/>
              </a:buClr>
              <a:buFont typeface="Arial"/>
              <a:buAutoNum type="arabicParenR" startAt="3"/>
            </a:pPr>
            <a:endParaRPr sz="1300" dirty="0"/>
          </a:p>
          <a:p>
            <a:pPr marL="457200" marR="594360" indent="-444500">
              <a:lnSpc>
                <a:spcPct val="100699"/>
              </a:lnSpc>
              <a:buClr>
                <a:srgbClr val="FF0000"/>
              </a:buClr>
              <a:buFont typeface="Arial"/>
              <a:buAutoNum type="arabicParenR" startAt="3"/>
              <a:tabLst>
                <a:tab pos="368300" algn="l"/>
              </a:tabLst>
            </a:pPr>
            <a:r>
              <a:rPr lang="ru-RU" sz="2400" spc="-15" dirty="0" smtClean="0">
                <a:solidFill>
                  <a:srgbClr val="FF0000"/>
                </a:solidFill>
                <a:latin typeface="Arial"/>
                <a:cs typeface="Arial"/>
              </a:rPr>
              <a:t>Последующие действия </a:t>
            </a:r>
            <a:r>
              <a:rPr sz="2400"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24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конкретные предложения по проектам, которые могут быть использованы для закрепления учебного материала </a:t>
            </a:r>
            <a:endParaRPr sz="1000" dirty="0"/>
          </a:p>
          <a:p>
            <a:pPr>
              <a:lnSpc>
                <a:spcPts val="1000"/>
              </a:lnSpc>
              <a:buClr>
                <a:srgbClr val="FF0000"/>
              </a:buClr>
              <a:buFont typeface="Arial"/>
              <a:buAutoNum type="arabicParenR" startAt="3"/>
            </a:pPr>
            <a:endParaRPr sz="1000" dirty="0"/>
          </a:p>
          <a:p>
            <a:pPr marL="457200" marR="259079" indent="-444500">
              <a:lnSpc>
                <a:spcPct val="99000"/>
              </a:lnSpc>
              <a:buClr>
                <a:srgbClr val="FF0000"/>
              </a:buClr>
              <a:buFont typeface="Arial"/>
              <a:buAutoNum type="arabicParenR" startAt="3"/>
              <a:tabLst>
                <a:tab pos="3683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  <a:t>Предложения по оцениванию</a:t>
            </a:r>
            <a:r>
              <a:rPr sz="2400"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z="24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400" spc="-5" dirty="0" smtClean="0">
                <a:solidFill>
                  <a:srgbClr val="292929"/>
                </a:solidFill>
                <a:latin typeface="Arial"/>
                <a:cs typeface="Arial"/>
              </a:rPr>
              <a:t>в компонент оценки включены инструкции по определению уровня усвоения учащимися учебного материала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0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672618"/>
          </a:xfrm>
          <a:prstGeom prst="rect">
            <a:avLst/>
          </a:prstGeom>
        </p:spPr>
        <p:txBody>
          <a:bodyPr vert="horz" wrap="square" lIns="0" tIns="56513" rIns="0" bIns="0" rtlCol="0">
            <a:spAutoFit/>
          </a:bodyPr>
          <a:lstStyle/>
          <a:p>
            <a:pPr marL="2925445">
              <a:lnSpc>
                <a:spcPct val="100000"/>
              </a:lnSpc>
            </a:pPr>
            <a:r>
              <a:rPr lang="ru-RU" sz="4000" dirty="0" smtClean="0">
                <a:solidFill>
                  <a:srgbClr val="000090"/>
                </a:solidFill>
                <a:latin typeface="Arial"/>
                <a:cs typeface="Arial"/>
              </a:rPr>
              <a:t>Ключевые навыки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4413" y="6357565"/>
            <a:ext cx="7864475" cy="57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0" marR="6350" indent="-2064385">
              <a:lnSpc>
                <a:spcPct val="78100"/>
              </a:lnSpc>
            </a:pPr>
            <a:r>
              <a:rPr lang="ru-RU" sz="1600" spc="-10" dirty="0" smtClean="0">
                <a:solidFill>
                  <a:srgbClr val="292929"/>
                </a:solidFill>
                <a:latin typeface="Arial"/>
                <a:cs typeface="Arial"/>
              </a:rPr>
              <a:t> Большинство рассказов ориентируются на развитие грамотности и социально-когнитивных навыков ситуационного уровня (</a:t>
            </a:r>
            <a:r>
              <a:rPr lang="en-US" sz="1600" spc="-15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ein</a:t>
            </a:r>
            <a:r>
              <a:rPr lang="en-US" sz="1600" spc="-10" dirty="0" smtClean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ein</a:t>
            </a:r>
            <a:r>
              <a:rPr lang="en-US" sz="16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Alschule</a:t>
            </a:r>
            <a:r>
              <a:rPr lang="en-US" sz="1600" spc="-5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1600" spc="-5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1985)</a:t>
            </a:r>
            <a:r>
              <a:rPr lang="en-US" sz="16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600" spc="-10" dirty="0" smtClean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846" y="1617894"/>
            <a:ext cx="3780419" cy="1298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598265" y="1617894"/>
            <a:ext cx="3780420" cy="1298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17846" y="2916758"/>
            <a:ext cx="3780419" cy="1692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98265" y="2916758"/>
            <a:ext cx="3780420" cy="169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17846" y="4609217"/>
            <a:ext cx="3780419" cy="511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98265" y="4609217"/>
            <a:ext cx="3780420" cy="511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817846" y="5120891"/>
            <a:ext cx="3780419" cy="905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598265" y="5120891"/>
            <a:ext cx="3780420" cy="9052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13328" y="1612668"/>
            <a:ext cx="7568737" cy="4418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843150"/>
              </p:ext>
            </p:extLst>
          </p:nvPr>
        </p:nvGraphicFramePr>
        <p:xfrm>
          <a:off x="1811496" y="1611545"/>
          <a:ext cx="7560838" cy="4731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19"/>
                <a:gridCol w="3780419"/>
              </a:tblGrid>
              <a:tr h="1298863">
                <a:tc>
                  <a:txBody>
                    <a:bodyPr/>
                    <a:lstStyle/>
                    <a:p>
                      <a:pPr marL="85090" marR="359410">
                        <a:lnSpc>
                          <a:spcPct val="100000"/>
                        </a:lnSpc>
                      </a:pPr>
                      <a:r>
                        <a:rPr lang="ru-RU" sz="2000" b="1" spc="-5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Хороший сюжет: последовательное</a:t>
                      </a:r>
                      <a:r>
                        <a:rPr lang="ru-RU" sz="2000" b="1" spc="-5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изложение событий 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8420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Внешние события, связанные с внутренними явлениями (мысли и чувства)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92458">
                <a:tc>
                  <a:txBody>
                    <a:bodyPr/>
                    <a:lstStyle/>
                    <a:p>
                      <a:pPr marL="85090" marR="217170">
                        <a:lnSpc>
                          <a:spcPct val="100000"/>
                        </a:lnSpc>
                      </a:pPr>
                      <a:r>
                        <a:rPr lang="ru-RU" sz="2000" b="1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Точное установление</a:t>
                      </a:r>
                      <a:r>
                        <a:rPr lang="ru-RU" sz="2000" b="1" baseline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000" b="1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причинной связи между внешними</a:t>
                      </a:r>
                      <a:r>
                        <a:rPr lang="ru-RU" sz="2000" b="1" baseline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событиями и </a:t>
                      </a:r>
                      <a:r>
                        <a:rPr lang="ru-RU" sz="2000" b="1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внутренними явлениями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1925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Описание причин и последствий события в целом (мораль этого</a:t>
                      </a:r>
                      <a:r>
                        <a:rPr lang="ru-RU" sz="2000" b="1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рассказа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167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smtClean="0">
                          <a:latin typeface="Arial"/>
                          <a:cs typeface="Arial"/>
                        </a:rPr>
                        <a:t>Обращать</a:t>
                      </a:r>
                      <a:r>
                        <a:rPr lang="ru-RU" sz="2000" b="1" baseline="0" smtClean="0">
                          <a:latin typeface="Arial"/>
                          <a:cs typeface="Arial"/>
                        </a:rPr>
                        <a:t> внимание </a:t>
                      </a:r>
                      <a:endParaRPr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Прослушивание и понимание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0526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Задавать эффективные</a:t>
                      </a:r>
                      <a:r>
                        <a:rPr lang="ru-RU" sz="2000" b="1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вопросы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12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Поощрение/</a:t>
                      </a:r>
                      <a:r>
                        <a:rPr lang="ru-RU" sz="2000" b="1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самоуважение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3437" y="619010"/>
            <a:ext cx="152399" cy="1073149"/>
          </a:xfrm>
          <a:custGeom>
            <a:avLst/>
            <a:gdLst/>
            <a:ahLst/>
            <a:cxnLst/>
            <a:rect l="l" t="t" r="r" b="b"/>
            <a:pathLst>
              <a:path w="152399" h="1073149">
                <a:moveTo>
                  <a:pt x="0" y="0"/>
                </a:moveTo>
                <a:lnTo>
                  <a:pt x="152399" y="0"/>
                </a:lnTo>
                <a:lnTo>
                  <a:pt x="152399" y="1073149"/>
                </a:lnTo>
                <a:lnTo>
                  <a:pt x="0" y="1073149"/>
                </a:lnTo>
              </a:path>
            </a:pathLst>
          </a:custGeom>
          <a:ln w="761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74238" y="349135"/>
            <a:ext cx="1187449" cy="5445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333036" y="1797050"/>
            <a:ext cx="8067675" cy="5841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228600" indent="-444500">
              <a:lnSpc>
                <a:spcPct val="99000"/>
              </a:lnSpc>
              <a:tabLst>
                <a:tab pos="459740" algn="l"/>
                <a:tab pos="2693035" algn="l"/>
              </a:tabLst>
            </a:pPr>
            <a:r>
              <a:rPr sz="24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Последний рассказ также направлен на переход учащихся  на шаблонный уровень развития способности самостоятельно получать  знания. (</a:t>
            </a:r>
            <a:r>
              <a:rPr lang="ru-RU" sz="2000" spc="-10" dirty="0" err="1" smtClean="0">
                <a:solidFill>
                  <a:srgbClr val="292929"/>
                </a:solidFill>
                <a:latin typeface="Candara"/>
                <a:cs typeface="Candara"/>
              </a:rPr>
              <a:t>Weinsten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 и </a:t>
            </a:r>
            <a:r>
              <a:rPr lang="ru-RU" sz="2000" spc="-10" dirty="0" err="1" smtClean="0">
                <a:solidFill>
                  <a:srgbClr val="292929"/>
                </a:solidFill>
                <a:latin typeface="Candara"/>
                <a:cs typeface="Candara"/>
              </a:rPr>
              <a:t>Alschuler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, 1985). Он призван помогать учащимся начать</a:t>
            </a:r>
            <a:r>
              <a:rPr lang="kk-KZ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:</a:t>
            </a: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 marL="1295400" marR="647700" indent="-393700">
              <a:lnSpc>
                <a:spcPct val="100699"/>
              </a:lnSpc>
              <a:tabLst>
                <a:tab pos="1304290" algn="l"/>
              </a:tabLst>
            </a:pPr>
            <a:r>
              <a:rPr sz="20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kk-KZ" sz="2000" spc="-9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   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  Узнавать модели поведения в различных родственных рассказах </a:t>
            </a:r>
            <a:endParaRPr sz="2000" dirty="0" smtClean="0">
              <a:latin typeface="Candara"/>
              <a:cs typeface="Candara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2000" dirty="0" smtClean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 marL="1295400" marR="537210" indent="-393700">
              <a:lnSpc>
                <a:spcPct val="100699"/>
              </a:lnSpc>
              <a:tabLst>
                <a:tab pos="1304290" algn="l"/>
              </a:tabLst>
            </a:pPr>
            <a:r>
              <a:rPr sz="20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dirty="0" smtClean="0">
                <a:latin typeface="Candara"/>
                <a:cs typeface="Times New Roman"/>
              </a:rPr>
              <a:t>Показывать </a:t>
            </a:r>
            <a:r>
              <a:rPr lang="ru-RU" sz="2000" dirty="0" smtClean="0">
                <a:latin typeface="Candara"/>
                <a:cs typeface="Candara"/>
              </a:rPr>
              <a:t> как неблагополучная модель поведения приводит к нежелательным последствиям</a:t>
            </a: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2000" dirty="0"/>
          </a:p>
          <a:p>
            <a:pPr marL="1295400" marR="6350" indent="-393700">
              <a:lnSpc>
                <a:spcPts val="2800"/>
              </a:lnSpc>
              <a:tabLst>
                <a:tab pos="1304290" algn="l"/>
              </a:tabLst>
            </a:pPr>
            <a:r>
              <a:rPr sz="20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 Понимать, что изменение </a:t>
            </a:r>
            <a:r>
              <a:rPr lang="ru-RU" sz="2000" spc="-10" dirty="0" err="1" smtClean="0">
                <a:solidFill>
                  <a:srgbClr val="292929"/>
                </a:solidFill>
                <a:latin typeface="Candara"/>
                <a:cs typeface="Candara"/>
              </a:rPr>
              <a:t>дисфункциональной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 модели может привести к желаемым результатам.</a:t>
            </a:r>
            <a:endParaRPr sz="2000" dirty="0">
              <a:latin typeface="Candara"/>
              <a:cs typeface="Candara"/>
            </a:endParaRPr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300"/>
              </a:lnSpc>
              <a:spcBef>
                <a:spcPts val="68"/>
              </a:spcBef>
            </a:pPr>
            <a:endParaRPr sz="2000" dirty="0"/>
          </a:p>
          <a:p>
            <a:pPr marL="457200" marR="161290" indent="-444500">
              <a:lnSpc>
                <a:spcPct val="99000"/>
              </a:lnSpc>
              <a:tabLst>
                <a:tab pos="459740" algn="l"/>
              </a:tabLst>
            </a:pPr>
            <a:r>
              <a:rPr sz="20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Такой акцент на шаблонный уровень  самостоятельного получения знаний используется, чтобы обеспечить переход на следующий уровень учебной программы </a:t>
            </a:r>
            <a:r>
              <a:rPr lang="ru-RU" sz="2000" spc="-10" dirty="0" err="1" smtClean="0">
                <a:solidFill>
                  <a:srgbClr val="292929"/>
                </a:solidFill>
                <a:latin typeface="Candara"/>
                <a:cs typeface="Candara"/>
              </a:rPr>
              <a:t>Eccomi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 </a:t>
            </a:r>
            <a:r>
              <a:rPr lang="ru-RU" sz="2000" spc="-10" dirty="0" err="1" smtClean="0">
                <a:solidFill>
                  <a:srgbClr val="292929"/>
                </a:solidFill>
                <a:latin typeface="Candara"/>
                <a:cs typeface="Candara"/>
              </a:rPr>
              <a:t>Pronto</a:t>
            </a:r>
            <a:r>
              <a:rPr lang="ru-RU" sz="2000" spc="-10" dirty="0" smtClean="0">
                <a:solidFill>
                  <a:srgbClr val="292929"/>
                </a:solidFill>
                <a:latin typeface="Candara"/>
                <a:cs typeface="Candara"/>
              </a:rPr>
              <a:t>.</a:t>
            </a:r>
          </a:p>
          <a:p>
            <a:pPr marL="457200" marR="161290" indent="-444500">
              <a:lnSpc>
                <a:spcPct val="99000"/>
              </a:lnSpc>
              <a:tabLst>
                <a:tab pos="459740" algn="l"/>
              </a:tabLst>
            </a:pPr>
            <a:endParaRPr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984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b="0" spc="-25" dirty="0" smtClean="0">
                <a:latin typeface="Candara"/>
                <a:cs typeface="Candara"/>
              </a:rPr>
              <a:t>Обсуждай в парах Делись</a:t>
            </a:r>
            <a:endParaRPr sz="4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427" y="2548774"/>
            <a:ext cx="3268979" cy="4222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311150" indent="-444500">
              <a:lnSpc>
                <a:spcPts val="2800"/>
              </a:lnSpc>
              <a:tabLst>
                <a:tab pos="459740" algn="l"/>
              </a:tabLst>
            </a:pPr>
            <a:r>
              <a:rPr sz="24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400" spc="-15" dirty="0" smtClean="0">
                <a:solidFill>
                  <a:srgbClr val="292929"/>
                </a:solidFill>
                <a:latin typeface="Arial"/>
                <a:cs typeface="Arial"/>
              </a:rPr>
              <a:t>Повернитесь к рядом сидящему человеку</a:t>
            </a:r>
            <a:r>
              <a:rPr sz="2400"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57200" marR="6350" indent="-444500">
              <a:lnSpc>
                <a:spcPct val="101499"/>
              </a:lnSpc>
              <a:spcBef>
                <a:spcPts val="470"/>
              </a:spcBef>
              <a:tabLst>
                <a:tab pos="459740" algn="l"/>
              </a:tabLst>
            </a:pPr>
            <a:r>
              <a:rPr sz="24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400" spc="-10" dirty="0" smtClean="0">
                <a:solidFill>
                  <a:srgbClr val="292929"/>
                </a:solidFill>
                <a:latin typeface="Arial"/>
                <a:cs typeface="Arial"/>
              </a:rPr>
              <a:t>Определите наблюдения и/или вопросы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90"/>
              </a:spcBef>
            </a:pPr>
            <a:endParaRPr sz="1200" dirty="0"/>
          </a:p>
          <a:p>
            <a:pPr marL="12700" marR="58419">
              <a:lnSpc>
                <a:spcPct val="100400"/>
              </a:lnSpc>
              <a:tabLst>
                <a:tab pos="1593850" algn="l"/>
              </a:tabLst>
            </a:pPr>
            <a:r>
              <a:rPr lang="ru-RU" sz="2000" spc="-20" dirty="0" smtClean="0">
                <a:solidFill>
                  <a:srgbClr val="292929"/>
                </a:solidFill>
                <a:latin typeface="Arial"/>
                <a:cs typeface="Arial"/>
              </a:rPr>
              <a:t>Наблюдение: 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	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Мысль, которая пришла к тебе в голову, в ходе прослушивания моей презентации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5137" y="2841073"/>
            <a:ext cx="4483098" cy="300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23677"/>
          </a:xfrm>
          <a:prstGeom prst="rect">
            <a:avLst/>
          </a:prstGeom>
        </p:spPr>
        <p:txBody>
          <a:bodyPr vert="horz" wrap="square" lIns="0" tIns="526097" rIns="0" bIns="0" rtlCol="0">
            <a:spAutoFit/>
          </a:bodyPr>
          <a:lstStyle/>
          <a:p>
            <a:pPr marL="1349375">
              <a:lnSpc>
                <a:spcPct val="10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Arial"/>
                <a:cs typeface="Arial"/>
              </a:rPr>
              <a:t>Типичное занятие </a:t>
            </a:r>
            <a:r>
              <a:rPr sz="3200" dirty="0" err="1" smtClean="0">
                <a:solidFill>
                  <a:srgbClr val="FF0000"/>
                </a:solidFill>
                <a:latin typeface="Arial"/>
                <a:cs typeface="Arial"/>
              </a:rPr>
              <a:t>Ecc</a:t>
            </a:r>
            <a:r>
              <a:rPr sz="3200" spc="-30" dirty="0" err="1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dirty="0" err="1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spc="-1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 smtClean="0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sz="3200" spc="-30" dirty="0" smtClean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3200" spc="-20" dirty="0" smtClean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4577" y="2011248"/>
            <a:ext cx="6749415" cy="5258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spc="-15" dirty="0" smtClean="0">
                <a:solidFill>
                  <a:srgbClr val="292929"/>
                </a:solidFill>
                <a:latin typeface="Arial"/>
                <a:cs typeface="Arial"/>
              </a:rPr>
              <a:t>Предыдущее занятие</a:t>
            </a:r>
            <a:endParaRPr sz="2200" dirty="0">
              <a:latin typeface="Arial"/>
              <a:cs typeface="Arial"/>
            </a:endParaRPr>
          </a:p>
          <a:p>
            <a:pPr marL="457200">
              <a:lnSpc>
                <a:spcPts val="2330"/>
              </a:lnSpc>
              <a:tabLst>
                <a:tab pos="896619" algn="l"/>
              </a:tabLst>
            </a:pPr>
            <a:r>
              <a:rPr sz="2200" spc="-1040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2200" spc="-10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spc="-30" dirty="0" smtClean="0">
                <a:solidFill>
                  <a:srgbClr val="292929"/>
                </a:solidFill>
                <a:latin typeface="Arial"/>
                <a:cs typeface="Arial"/>
              </a:rPr>
              <a:t>Кто мне может сказать о чем был последний рассказ</a:t>
            </a:r>
            <a:r>
              <a:rPr sz="2200" dirty="0" smtClean="0">
                <a:solidFill>
                  <a:srgbClr val="292929"/>
                </a:solidFill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spc="-10" dirty="0" smtClean="0">
                <a:solidFill>
                  <a:srgbClr val="292929"/>
                </a:solidFill>
                <a:latin typeface="Arial"/>
                <a:cs typeface="Arial"/>
              </a:rPr>
              <a:t>Представление нового материала</a:t>
            </a:r>
            <a:endParaRPr sz="2200" dirty="0">
              <a:latin typeface="Arial"/>
              <a:cs typeface="Arial"/>
            </a:endParaRPr>
          </a:p>
          <a:p>
            <a:pPr marL="901700" marR="109220" indent="-444500" algn="just">
              <a:lnSpc>
                <a:spcPct val="71400"/>
              </a:lnSpc>
              <a:spcBef>
                <a:spcPts val="415"/>
              </a:spcBef>
              <a:tabLst>
                <a:tab pos="896619" algn="l"/>
              </a:tabLst>
            </a:pPr>
            <a:r>
              <a:rPr sz="2200" spc="-1040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2200" spc="-10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spc="-15" dirty="0" smtClean="0">
                <a:solidFill>
                  <a:srgbClr val="292929"/>
                </a:solidFill>
                <a:latin typeface="Arial"/>
                <a:cs typeface="Arial"/>
              </a:rPr>
              <a:t>Сегодня наш рассказ пойдет о</a:t>
            </a:r>
            <a:r>
              <a:rPr sz="2200" spc="-10" dirty="0" smtClean="0">
                <a:solidFill>
                  <a:srgbClr val="292929"/>
                </a:solidFill>
                <a:latin typeface="Arial"/>
                <a:cs typeface="Arial"/>
              </a:rPr>
              <a:t>…..</a:t>
            </a:r>
            <a:r>
              <a:rPr sz="2200" dirty="0" smtClean="0">
                <a:solidFill>
                  <a:srgbClr val="292929"/>
                </a:solidFill>
                <a:latin typeface="Arial"/>
                <a:cs typeface="Arial"/>
              </a:rPr>
              <a:t>   </a:t>
            </a:r>
            <a:r>
              <a:rPr sz="22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200" spc="-30" dirty="0" smtClean="0">
                <a:solidFill>
                  <a:srgbClr val="292929"/>
                </a:solidFill>
                <a:latin typeface="Arial"/>
                <a:cs typeface="Arial"/>
              </a:rPr>
              <a:t>Мы узнаем о</a:t>
            </a:r>
            <a:r>
              <a:rPr sz="2200" spc="-10" dirty="0" smtClean="0">
                <a:solidFill>
                  <a:srgbClr val="292929"/>
                </a:solidFill>
                <a:latin typeface="Arial"/>
                <a:cs typeface="Arial"/>
              </a:rPr>
              <a:t>…..</a:t>
            </a:r>
            <a:r>
              <a:rPr sz="2200" dirty="0" smtClean="0">
                <a:solidFill>
                  <a:srgbClr val="292929"/>
                </a:solidFill>
                <a:latin typeface="Arial"/>
                <a:cs typeface="Arial"/>
              </a:rPr>
              <a:t>   </a:t>
            </a:r>
            <a:r>
              <a:rPr sz="22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200" dirty="0" smtClean="0">
                <a:solidFill>
                  <a:srgbClr val="292929"/>
                </a:solidFill>
                <a:latin typeface="Arial"/>
                <a:cs typeface="Arial"/>
              </a:rPr>
              <a:t>Послушайте то, что помогает героям</a:t>
            </a:r>
            <a:r>
              <a:rPr sz="2200" dirty="0" smtClean="0">
                <a:solidFill>
                  <a:srgbClr val="292929"/>
                </a:solidFill>
                <a:latin typeface="Arial"/>
                <a:cs typeface="Arial"/>
              </a:rPr>
              <a:t>…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87"/>
              </a:spcBef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lang="ru-RU" sz="2200" b="1" dirty="0" smtClean="0">
                <a:latin typeface="Arial"/>
                <a:cs typeface="Arial"/>
              </a:rPr>
              <a:t>Прочитайте рассказ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59"/>
              </a:spcBef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lang="ru-RU" sz="2200" b="1" spc="-20" dirty="0" smtClean="0">
                <a:latin typeface="Arial"/>
                <a:cs typeface="Arial"/>
              </a:rPr>
              <a:t>Обсудите его в группах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lang="ru-RU" sz="2200" b="1" spc="-10" dirty="0" smtClean="0">
                <a:latin typeface="Arial"/>
                <a:cs typeface="Arial"/>
              </a:rPr>
              <a:t>Задание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59"/>
              </a:spcBef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200" b="1" spc="-840" dirty="0" smtClean="0">
                <a:latin typeface="Arial"/>
                <a:cs typeface="Arial"/>
              </a:rPr>
              <a:t> </a:t>
            </a:r>
            <a:r>
              <a:rPr lang="ru-RU" sz="2200" b="1" spc="-10" dirty="0" smtClean="0">
                <a:latin typeface="Arial"/>
                <a:cs typeface="Arial"/>
              </a:rPr>
              <a:t>(Ежедневно) Систематически вспоминать</a:t>
            </a:r>
            <a:endParaRPr sz="1000" dirty="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lang="ru-RU" sz="2200" b="1" dirty="0" smtClean="0">
                <a:latin typeface="Arial"/>
                <a:cs typeface="Arial"/>
              </a:rPr>
              <a:t>Задания для учителей и родителей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dirty="0" smtClean="0">
                <a:solidFill>
                  <a:srgbClr val="000090"/>
                </a:solidFill>
                <a:latin typeface="Arial"/>
                <a:cs typeface="Arial"/>
              </a:rPr>
              <a:t>Обсуждение рассказа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6316" y="2377883"/>
            <a:ext cx="74676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6350" indent="-444500">
              <a:lnSpc>
                <a:spcPct val="99500"/>
              </a:lnSpc>
              <a:tabLst>
                <a:tab pos="459740" algn="l"/>
                <a:tab pos="1829435" algn="l"/>
              </a:tabLst>
            </a:pPr>
            <a:r>
              <a:rPr sz="24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С маленькими детьми лучше использовать правила, чтобы контролировать кто говорит, побуждать слушать и убеждаться в том что все вовлечены в процесс. 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Помогает использование тряпичных кукол.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0616" y="4281054"/>
            <a:ext cx="8981901" cy="2926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774700" y="4281054"/>
            <a:ext cx="9097817" cy="2407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«Сейчас мы будем обсуждать рассказ, и мы будем использовать этих кукол, которые нам помогут. Есть правила которые необходимо соблюдать. Согласно правилу 1… Правило 2 … Правило 3… Правило 4…»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«Если вы…, то вы пропустите свою очередь и не сможете взять куклу»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ts val="4760"/>
              </a:lnSpc>
            </a:pPr>
            <a:r>
              <a:rPr lang="ru-RU" sz="4000" spc="-5" dirty="0" smtClean="0">
                <a:solidFill>
                  <a:srgbClr val="000090"/>
                </a:solidFill>
                <a:latin typeface="Arial"/>
                <a:cs typeface="Arial"/>
              </a:rPr>
              <a:t>Краткий обзор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4891" y="1952193"/>
            <a:ext cx="5776595" cy="5003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dirty="0" smtClean="0">
                <a:solidFill>
                  <a:srgbClr val="0000FF"/>
                </a:solidFill>
                <a:latin typeface="Arial"/>
                <a:cs typeface="Arial"/>
              </a:rPr>
              <a:t>Знакомство с программой  </a:t>
            </a:r>
            <a:r>
              <a:rPr lang="en-US" sz="2200" b="1" spc="-15" dirty="0" smtClean="0">
                <a:solidFill>
                  <a:srgbClr val="0000FF"/>
                </a:solidFill>
                <a:latin typeface="Arial"/>
                <a:cs typeface="Arial"/>
              </a:rPr>
              <a:t>EP</a:t>
            </a:r>
            <a:endParaRPr sz="22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390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pc="-15" dirty="0" smtClean="0">
                <a:solidFill>
                  <a:srgbClr val="000090"/>
                </a:solidFill>
                <a:latin typeface="Arial"/>
                <a:cs typeface="Arial"/>
              </a:rPr>
              <a:t>Цели</a:t>
            </a:r>
            <a:r>
              <a:rPr sz="1800" spc="-10" dirty="0" smtClean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sz="1800" spc="-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000090"/>
                </a:solidFill>
                <a:latin typeface="Arial"/>
                <a:cs typeface="Arial"/>
              </a:rPr>
              <a:t>о</a:t>
            </a:r>
            <a:r>
              <a:rPr lang="ru-RU" dirty="0" smtClean="0">
                <a:solidFill>
                  <a:srgbClr val="000090"/>
                </a:solidFill>
                <a:latin typeface="Arial"/>
                <a:cs typeface="Arial"/>
              </a:rPr>
              <a:t>снова изучения</a:t>
            </a:r>
            <a:r>
              <a:rPr sz="1800" spc="-5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dirty="0" smtClean="0">
                <a:solidFill>
                  <a:srgbClr val="0000FF"/>
                </a:solidFill>
                <a:latin typeface="Arial"/>
                <a:cs typeface="Arial"/>
              </a:rPr>
              <a:t>Навыки самостоятельного обучения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0"/>
              </a:spcBef>
            </a:pPr>
            <a:endParaRPr sz="55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spc="-15" dirty="0" smtClean="0">
                <a:solidFill>
                  <a:srgbClr val="0000FF"/>
                </a:solidFill>
                <a:latin typeface="Arial"/>
                <a:cs typeface="Arial"/>
              </a:rPr>
              <a:t>Составные элементы</a:t>
            </a:r>
            <a:endParaRPr sz="22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pc="-10" dirty="0" smtClean="0">
                <a:solidFill>
                  <a:srgbClr val="000090"/>
                </a:solidFill>
                <a:latin typeface="Arial"/>
                <a:cs typeface="Arial"/>
              </a:rPr>
              <a:t>Структура разделов</a:t>
            </a:r>
            <a:endParaRPr sz="18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solidFill>
                  <a:srgbClr val="000090"/>
                </a:solidFill>
                <a:latin typeface="Arial"/>
                <a:cs typeface="Arial"/>
              </a:rPr>
              <a:t>Основные принципы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spc="-10" dirty="0" smtClean="0">
                <a:solidFill>
                  <a:srgbClr val="0000FF"/>
                </a:solidFill>
                <a:latin typeface="Arial"/>
                <a:cs typeface="Arial"/>
              </a:rPr>
              <a:t>Реализация</a:t>
            </a:r>
            <a:endParaRPr sz="22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459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800" spc="-15" dirty="0" smtClean="0">
                <a:solidFill>
                  <a:srgbClr val="000090"/>
                </a:solidFill>
                <a:latin typeface="Arial"/>
                <a:cs typeface="Arial"/>
              </a:rPr>
              <a:t>стандартные уроки</a:t>
            </a:r>
            <a:endParaRPr sz="18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440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pc="-10" dirty="0" smtClean="0">
                <a:solidFill>
                  <a:srgbClr val="000090"/>
                </a:solidFill>
                <a:latin typeface="Arial"/>
                <a:cs typeface="Arial"/>
              </a:rPr>
              <a:t>использование рассказов</a:t>
            </a:r>
            <a:endParaRPr sz="18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440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dirty="0">
                <a:solidFill>
                  <a:srgbClr val="000090"/>
                </a:solidFill>
                <a:latin typeface="Arial"/>
                <a:cs typeface="Arial"/>
              </a:rPr>
              <a:t>р</a:t>
            </a:r>
            <a:r>
              <a:rPr lang="ru-RU" dirty="0" smtClean="0">
                <a:solidFill>
                  <a:srgbClr val="000090"/>
                </a:solidFill>
                <a:latin typeface="Arial"/>
                <a:cs typeface="Arial"/>
              </a:rPr>
              <a:t>абота с рассказами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dirty="0" smtClean="0">
                <a:solidFill>
                  <a:srgbClr val="0000FF"/>
                </a:solidFill>
                <a:latin typeface="Arial"/>
                <a:cs typeface="Arial"/>
              </a:rPr>
              <a:t>Исследования и результаты </a:t>
            </a:r>
            <a:r>
              <a:rPr lang="en-US" sz="2200" b="1" spc="-15" dirty="0" smtClean="0">
                <a:solidFill>
                  <a:srgbClr val="0000FF"/>
                </a:solidFill>
                <a:latin typeface="Arial"/>
                <a:cs typeface="Arial"/>
              </a:rPr>
              <a:t>EP</a:t>
            </a:r>
            <a:endParaRPr sz="22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459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solidFill>
                  <a:srgbClr val="000090"/>
                </a:solidFill>
                <a:latin typeface="Arial"/>
                <a:cs typeface="Arial"/>
              </a:rPr>
              <a:t>Результаты количественного анализа</a:t>
            </a:r>
            <a:endParaRPr sz="18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440"/>
              </a:spcBef>
              <a:tabLst>
                <a:tab pos="896619" algn="l"/>
              </a:tabLst>
            </a:pPr>
            <a:r>
              <a:rPr sz="1800" spc="-85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800" spc="-85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800" dirty="0" smtClean="0">
                <a:solidFill>
                  <a:srgbClr val="000090"/>
                </a:solidFill>
                <a:latin typeface="Arial"/>
                <a:cs typeface="Arial"/>
              </a:rPr>
              <a:t>Результаты качественного анализа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200" b="1" spc="-15" dirty="0" smtClean="0">
                <a:solidFill>
                  <a:srgbClr val="0000FF"/>
                </a:solidFill>
                <a:latin typeface="Arial"/>
                <a:cs typeface="Arial"/>
              </a:rPr>
              <a:t>Заключение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52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dirty="0" smtClean="0">
                <a:solidFill>
                  <a:srgbClr val="C9C9C9"/>
                </a:solidFill>
                <a:latin typeface="Arial"/>
                <a:cs typeface="Arial"/>
              </a:rPr>
              <a:t>Обсуждение рассказа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1597" y="2473035"/>
            <a:ext cx="6230387" cy="3599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533822" y="2460335"/>
            <a:ext cx="6230387" cy="2482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 smtClean="0"/>
              <a:t>Четыре правила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dirty="0" smtClean="0"/>
              <a:t>Список имен детей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dirty="0" smtClean="0"/>
              <a:t>«Разумные» отзывы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dirty="0" smtClean="0"/>
              <a:t>Поблагодарите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934871"/>
          </a:xfrm>
          <a:prstGeom prst="rect">
            <a:avLst/>
          </a:prstGeom>
        </p:spPr>
        <p:txBody>
          <a:bodyPr vert="horz" wrap="square" lIns="0" tIns="438150" rIns="0" bIns="0" rtlCol="0">
            <a:spAutoFit/>
          </a:bodyPr>
          <a:lstStyle/>
          <a:p>
            <a:pPr marL="1407795">
              <a:lnSpc>
                <a:spcPct val="100000"/>
              </a:lnSpc>
            </a:pPr>
            <a:r>
              <a:rPr lang="ru-RU" sz="3200" dirty="0" smtClean="0">
                <a:solidFill>
                  <a:srgbClr val="C9C9C9"/>
                </a:solidFill>
                <a:latin typeface="Arial"/>
                <a:cs typeface="Arial"/>
              </a:rPr>
              <a:t>Обсуждение рассказа</a:t>
            </a:r>
            <a:r>
              <a:rPr sz="3200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Правила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3082" y="2019992"/>
            <a:ext cx="7759929" cy="3059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3739" y="2044931"/>
            <a:ext cx="7315200" cy="293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1687" y="2049348"/>
            <a:ext cx="7661273" cy="2960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1687" y="2049348"/>
            <a:ext cx="7661272" cy="2960685"/>
          </a:xfrm>
          <a:custGeom>
            <a:avLst/>
            <a:gdLst/>
            <a:ahLst/>
            <a:cxnLst/>
            <a:rect l="l" t="t" r="r" b="b"/>
            <a:pathLst>
              <a:path w="7661272" h="2960685">
                <a:moveTo>
                  <a:pt x="0" y="0"/>
                </a:moveTo>
                <a:lnTo>
                  <a:pt x="7661272" y="0"/>
                </a:lnTo>
                <a:lnTo>
                  <a:pt x="7661272" y="2960685"/>
                </a:lnTo>
                <a:lnTo>
                  <a:pt x="0" y="296068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3C2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3041" y="6143105"/>
            <a:ext cx="7435733" cy="598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1291" y="2095068"/>
            <a:ext cx="8107680" cy="511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9520" indent="-50800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1245870" algn="l"/>
              </a:tabLst>
            </a:pPr>
            <a:r>
              <a:rPr lang="ru-RU" sz="2400" dirty="0" smtClean="0">
                <a:solidFill>
                  <a:srgbClr val="000090"/>
                </a:solidFill>
                <a:latin typeface="Arial"/>
                <a:cs typeface="Arial"/>
              </a:rPr>
              <a:t>Подними руку если хочешь говорить</a:t>
            </a:r>
            <a:r>
              <a:rPr sz="2400" dirty="0" smtClean="0">
                <a:solidFill>
                  <a:srgbClr val="000090"/>
                </a:solidFill>
                <a:latin typeface="Arial"/>
                <a:cs typeface="Arial"/>
              </a:rPr>
              <a:t>…</a:t>
            </a:r>
            <a:endParaRPr sz="2400" dirty="0">
              <a:latin typeface="Arial"/>
              <a:cs typeface="Arial"/>
            </a:endParaRPr>
          </a:p>
          <a:p>
            <a:pPr marL="1239520" marR="179705" indent="-508000">
              <a:lnSpc>
                <a:spcPct val="101499"/>
              </a:lnSpc>
              <a:spcBef>
                <a:spcPts val="450"/>
              </a:spcBef>
              <a:buClr>
                <a:srgbClr val="000099"/>
              </a:buClr>
              <a:buFont typeface="Arial"/>
              <a:buAutoNum type="arabicPeriod"/>
              <a:tabLst>
                <a:tab pos="1245870" algn="l"/>
              </a:tabLst>
            </a:pPr>
            <a:r>
              <a:rPr lang="ru-RU" sz="2400" dirty="0" smtClean="0">
                <a:solidFill>
                  <a:srgbClr val="000090"/>
                </a:solidFill>
                <a:latin typeface="Arial"/>
                <a:cs typeface="Arial"/>
              </a:rPr>
              <a:t>Подними руку без лишних движений и шума</a:t>
            </a:r>
            <a:r>
              <a:rPr sz="2400" dirty="0" smtClean="0">
                <a:solidFill>
                  <a:srgbClr val="000090"/>
                </a:solidFill>
                <a:latin typeface="Arial"/>
                <a:cs typeface="Arial"/>
              </a:rPr>
              <a:t>…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9"/>
              </a:spcBef>
              <a:buClr>
                <a:srgbClr val="000099"/>
              </a:buClr>
              <a:buFont typeface="Arial"/>
              <a:buAutoNum type="arabicPeriod"/>
            </a:pPr>
            <a:endParaRPr sz="700" dirty="0"/>
          </a:p>
          <a:p>
            <a:pPr marL="1239520" marR="518159" indent="-508000">
              <a:lnSpc>
                <a:spcPts val="2820"/>
              </a:lnSpc>
              <a:buClr>
                <a:srgbClr val="000099"/>
              </a:buClr>
              <a:buFont typeface="Arial"/>
              <a:buAutoNum type="arabicPeriod"/>
              <a:tabLst>
                <a:tab pos="1245870" algn="l"/>
              </a:tabLst>
            </a:pPr>
            <a:r>
              <a:rPr lang="ru-RU" sz="2400" dirty="0" smtClean="0">
                <a:solidFill>
                  <a:srgbClr val="000090"/>
                </a:solidFill>
                <a:latin typeface="Arial"/>
                <a:cs typeface="Arial"/>
              </a:rPr>
              <a:t>Подними руку только после того как я закончу задавать вопрос</a:t>
            </a:r>
            <a:r>
              <a:rPr sz="2400" dirty="0" smtClean="0">
                <a:solidFill>
                  <a:srgbClr val="000090"/>
                </a:solidFill>
                <a:latin typeface="Arial"/>
                <a:cs typeface="Arial"/>
              </a:rPr>
              <a:t>…</a:t>
            </a:r>
            <a:endParaRPr sz="2400" dirty="0">
              <a:latin typeface="Arial"/>
              <a:cs typeface="Arial"/>
            </a:endParaRPr>
          </a:p>
          <a:p>
            <a:pPr marL="1239520" marR="635000" indent="-508000">
              <a:lnSpc>
                <a:spcPct val="101499"/>
              </a:lnSpc>
              <a:spcBef>
                <a:spcPts val="465"/>
              </a:spcBef>
              <a:buClr>
                <a:srgbClr val="000099"/>
              </a:buClr>
              <a:buFont typeface="Arial"/>
              <a:buAutoNum type="arabicPeriod"/>
              <a:tabLst>
                <a:tab pos="1245870" algn="l"/>
              </a:tabLst>
            </a:pPr>
            <a:r>
              <a:rPr lang="ru-RU" sz="2400" dirty="0" smtClean="0">
                <a:solidFill>
                  <a:srgbClr val="000090"/>
                </a:solidFill>
                <a:latin typeface="Arial"/>
                <a:cs typeface="Arial"/>
              </a:rPr>
              <a:t>Подбрасывай куклу не задевая свисающие с потолка предметы</a:t>
            </a:r>
            <a:r>
              <a:rPr sz="2400" dirty="0" smtClean="0">
                <a:solidFill>
                  <a:srgbClr val="000090"/>
                </a:solidFill>
                <a:latin typeface="Arial"/>
                <a:cs typeface="Arial"/>
              </a:rPr>
              <a:t>…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"/>
              </a:spcBef>
            </a:pPr>
            <a:endParaRPr sz="600" dirty="0"/>
          </a:p>
          <a:p>
            <a:pPr marL="391160" marR="6350" indent="-379095">
              <a:lnSpc>
                <a:spcPts val="6800"/>
              </a:lnSpc>
            </a:pP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Всегда уточняйте последствия несоблюдения правил</a:t>
            </a:r>
          </a:p>
          <a:p>
            <a:pPr marL="391160" marR="6350" indent="-379095">
              <a:lnSpc>
                <a:spcPts val="6800"/>
              </a:lnSpc>
            </a:pPr>
            <a:r>
              <a:rPr lang="ru-RU" sz="2400" spc="-10" dirty="0" smtClean="0">
                <a:solidFill>
                  <a:srgbClr val="292929"/>
                </a:solidFill>
                <a:latin typeface="Arial"/>
                <a:cs typeface="Arial"/>
              </a:rPr>
              <a:t>Если вы…, то вы пропустите свою очередь и не возьмете куклу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96212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327025">
              <a:lnSpc>
                <a:spcPct val="100000"/>
              </a:lnSpc>
            </a:pPr>
            <a:r>
              <a:rPr lang="ru-RU" sz="3200" dirty="0" smtClean="0">
                <a:solidFill>
                  <a:srgbClr val="C9C9C9"/>
                </a:solidFill>
                <a:latin typeface="Arial"/>
                <a:cs typeface="Arial"/>
              </a:rPr>
              <a:t>Обсуждение </a:t>
            </a:r>
            <a:r>
              <a:rPr lang="ru-RU" sz="3200" dirty="0" err="1" smtClean="0">
                <a:solidFill>
                  <a:srgbClr val="C9C9C9"/>
                </a:solidFill>
                <a:latin typeface="Arial"/>
                <a:cs typeface="Arial"/>
              </a:rPr>
              <a:t>рассказа_</a:t>
            </a:r>
            <a:r>
              <a:rPr lang="ru-RU" sz="3200" dirty="0" err="1" smtClean="0">
                <a:solidFill>
                  <a:srgbClr val="000090"/>
                </a:solidFill>
                <a:latin typeface="Arial"/>
                <a:cs typeface="Arial"/>
              </a:rPr>
              <a:t>Список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 имен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6327" y="2399233"/>
            <a:ext cx="3740150" cy="511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42545" indent="-444500">
              <a:lnSpc>
                <a:spcPts val="3100"/>
              </a:lnSpc>
              <a:tabLst>
                <a:tab pos="459740" algn="l"/>
              </a:tabLst>
            </a:pPr>
            <a:r>
              <a:rPr sz="2600" spc="-994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600" spc="-994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600" dirty="0" smtClean="0">
                <a:solidFill>
                  <a:srgbClr val="292929"/>
                </a:solidFill>
                <a:latin typeface="Arial"/>
                <a:cs typeface="Arial"/>
              </a:rPr>
              <a:t>Отмечайте детей которые уже выступали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47"/>
              </a:spcBef>
            </a:pPr>
            <a:endParaRPr sz="1100" dirty="0"/>
          </a:p>
          <a:p>
            <a:pPr marL="457200" marR="1513840" indent="-444500">
              <a:lnSpc>
                <a:spcPct val="101800"/>
              </a:lnSpc>
              <a:tabLst>
                <a:tab pos="551815" algn="l"/>
              </a:tabLst>
            </a:pPr>
            <a:r>
              <a:rPr sz="2600" spc="-994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600" spc="-994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600" spc="-10" dirty="0" smtClean="0">
                <a:solidFill>
                  <a:srgbClr val="292929"/>
                </a:solidFill>
                <a:latin typeface="Arial"/>
                <a:cs typeface="Arial"/>
              </a:rPr>
              <a:t>Проверяйте все ли участвуют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47"/>
              </a:spcBef>
            </a:pPr>
            <a:endParaRPr sz="1200" dirty="0"/>
          </a:p>
          <a:p>
            <a:pPr marL="457200" marR="6350" indent="-444500">
              <a:lnSpc>
                <a:spcPct val="101800"/>
              </a:lnSpc>
              <a:tabLst>
                <a:tab pos="551815" algn="l"/>
              </a:tabLst>
            </a:pPr>
            <a:r>
              <a:rPr sz="2600" spc="-994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600" spc="-994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600" dirty="0" smtClean="0">
                <a:solidFill>
                  <a:srgbClr val="292929"/>
                </a:solidFill>
                <a:latin typeface="Arial"/>
                <a:cs typeface="Arial"/>
              </a:rPr>
              <a:t>Каждый должен выступить минимум один раз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2325" y="2554173"/>
            <a:ext cx="3227500" cy="3654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695" y="381203"/>
            <a:ext cx="533336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dirty="0" smtClean="0">
                <a:solidFill>
                  <a:srgbClr val="C9C9C9"/>
                </a:solidFill>
                <a:latin typeface="Arial"/>
                <a:cs typeface="Arial"/>
              </a:rPr>
              <a:t>Обсуждение рассказа</a:t>
            </a:r>
            <a:r>
              <a:rPr sz="3200" b="1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endParaRPr sz="3200" dirty="0">
              <a:latin typeface="Arial"/>
              <a:cs typeface="Arial"/>
            </a:endParaRPr>
          </a:p>
          <a:p>
            <a:pPr marL="1649730">
              <a:lnSpc>
                <a:spcPct val="100000"/>
              </a:lnSpc>
            </a:pPr>
            <a:r>
              <a:rPr lang="ru-RU" sz="3200" b="1" spc="-30" dirty="0" smtClean="0">
                <a:solidFill>
                  <a:srgbClr val="000090"/>
                </a:solidFill>
                <a:latin typeface="Arial"/>
                <a:cs typeface="Arial"/>
              </a:rPr>
              <a:t>Разумный отзыв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6316" y="2388754"/>
            <a:ext cx="3538854" cy="439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541020" indent="-444500">
              <a:lnSpc>
                <a:spcPts val="2800"/>
              </a:lnSpc>
              <a:tabLst>
                <a:tab pos="459740" algn="l"/>
              </a:tabLst>
            </a:pPr>
            <a:r>
              <a:rPr sz="2600" spc="-994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600" spc="-994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Правильный ответ: подчеркните навык (внимание, слушание..)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 marL="457200" marR="850900" indent="-444500">
              <a:lnSpc>
                <a:spcPct val="91000"/>
              </a:lnSpc>
              <a:tabLst>
                <a:tab pos="459740" algn="l"/>
              </a:tabLst>
            </a:pPr>
            <a:r>
              <a:rPr sz="2000" spc="-994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994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spc="-30" dirty="0" smtClean="0">
                <a:solidFill>
                  <a:srgbClr val="292929"/>
                </a:solidFill>
                <a:latin typeface="Arial"/>
                <a:cs typeface="Arial"/>
              </a:rPr>
              <a:t>Неправильный ответ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: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подчеркните приверженность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2000" dirty="0"/>
          </a:p>
          <a:p>
            <a:pPr marL="457200" marR="6350" indent="-444500">
              <a:lnSpc>
                <a:spcPct val="89400"/>
              </a:lnSpc>
              <a:tabLst>
                <a:tab pos="459740" algn="l"/>
              </a:tabLst>
            </a:pPr>
            <a:r>
              <a:rPr sz="2000" spc="-994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994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Сошлитесь на предыдущий урок чтобы обозначить прогресс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7901" y="2049348"/>
            <a:ext cx="3970334" cy="435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5-конечная звезда 4"/>
          <p:cNvSpPr/>
          <p:nvPr/>
        </p:nvSpPr>
        <p:spPr>
          <a:xfrm>
            <a:off x="6042984" y="2388754"/>
            <a:ext cx="3729368" cy="33528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Положительный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отзыв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4891" y="2259849"/>
            <a:ext cx="3358515" cy="5272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203200" indent="-444500">
              <a:lnSpc>
                <a:spcPts val="3300"/>
              </a:lnSpc>
              <a:tabLst>
                <a:tab pos="459740" algn="l"/>
              </a:tabLst>
            </a:pPr>
            <a:r>
              <a:rPr sz="2800" spc="-107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800" spc="-107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Мораль: нет правильного или неправильного ответа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 marL="457200" marR="6350" indent="-444500">
              <a:lnSpc>
                <a:spcPts val="3329"/>
              </a:lnSpc>
              <a:tabLst>
                <a:tab pos="459740" algn="l"/>
              </a:tabLst>
            </a:pPr>
            <a:r>
              <a:rPr sz="2400" spc="-107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107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Кратко перефразируйте ответ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8"/>
              </a:spcBef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>
              <a:lnSpc>
                <a:spcPts val="1000"/>
              </a:lnSpc>
            </a:pPr>
            <a:endParaRPr sz="2400" dirty="0"/>
          </a:p>
          <a:p>
            <a:pPr marL="457200" marR="282575" indent="-444500">
              <a:lnSpc>
                <a:spcPct val="102000"/>
              </a:lnSpc>
              <a:tabLst>
                <a:tab pos="459740" algn="l"/>
              </a:tabLst>
            </a:pPr>
            <a:r>
              <a:rPr sz="2400" spc="-107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1070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Всегда благодарите за высказывание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137" y="2704057"/>
            <a:ext cx="4090987" cy="286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96212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542925">
              <a:lnSpc>
                <a:spcPct val="100000"/>
              </a:lnSpc>
            </a:pPr>
            <a:r>
              <a:rPr lang="ru-RU" sz="3200" dirty="0" smtClean="0">
                <a:solidFill>
                  <a:srgbClr val="C9C9C9"/>
                </a:solidFill>
                <a:latin typeface="Arial"/>
                <a:cs typeface="Arial"/>
              </a:rPr>
              <a:t>Обсуждение рассказа</a:t>
            </a:r>
            <a:r>
              <a:rPr sz="3200" spc="-25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r>
              <a:rPr lang="ru-RU" sz="3200" spc="-25" dirty="0" smtClean="0">
                <a:solidFill>
                  <a:srgbClr val="000090"/>
                </a:solidFill>
                <a:latin typeface="Arial"/>
                <a:cs typeface="Arial"/>
              </a:rPr>
              <a:t>Благодарность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2256155">
              <a:lnSpc>
                <a:spcPct val="100000"/>
              </a:lnSpc>
            </a:pPr>
            <a:r>
              <a:rPr lang="ru-RU" sz="4000" spc="-45" dirty="0" smtClean="0">
                <a:solidFill>
                  <a:srgbClr val="000090"/>
                </a:solidFill>
                <a:latin typeface="Arial"/>
                <a:cs typeface="Arial"/>
              </a:rPr>
              <a:t>Работа с рассказами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8594" y="1658389"/>
            <a:ext cx="7036722" cy="554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687" y="2049348"/>
            <a:ext cx="7661273" cy="936625"/>
          </a:xfrm>
          <a:custGeom>
            <a:avLst/>
            <a:gdLst/>
            <a:ahLst/>
            <a:cxnLst/>
            <a:rect l="l" t="t" r="r" b="b"/>
            <a:pathLst>
              <a:path w="7661273" h="936625">
                <a:moveTo>
                  <a:pt x="0" y="0"/>
                </a:moveTo>
                <a:lnTo>
                  <a:pt x="7661273" y="0"/>
                </a:lnTo>
                <a:lnTo>
                  <a:pt x="7661273" y="936625"/>
                </a:lnTo>
                <a:lnTo>
                  <a:pt x="0" y="936625"/>
                </a:lnTo>
                <a:lnTo>
                  <a:pt x="0" y="0"/>
                </a:lnTo>
                <a:close/>
              </a:path>
            </a:pathLst>
          </a:custGeom>
          <a:solidFill>
            <a:srgbClr val="D4FCA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40427" y="2115388"/>
            <a:ext cx="737552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700" marR="6350" indent="-508000">
              <a:lnSpc>
                <a:spcPts val="2800"/>
              </a:lnSpc>
              <a:tabLst>
                <a:tab pos="484505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1.	</a:t>
            </a:r>
            <a:r>
              <a:rPr lang="ru-RU" sz="2400" b="1" spc="-20" dirty="0" smtClean="0">
                <a:solidFill>
                  <a:srgbClr val="000090"/>
                </a:solidFill>
                <a:latin typeface="Arial"/>
                <a:cs typeface="Arial"/>
              </a:rPr>
              <a:t>Постановка цели</a:t>
            </a:r>
            <a:r>
              <a:rPr sz="2400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r>
              <a:rPr lang="ru-RU" sz="2400" dirty="0" smtClean="0">
                <a:solidFill>
                  <a:srgbClr val="000090"/>
                </a:solidFill>
                <a:latin typeface="Arial"/>
                <a:cs typeface="Arial"/>
              </a:rPr>
              <a:t>Бекки</a:t>
            </a:r>
            <a:r>
              <a:rPr sz="2400" spc="-15" dirty="0" smtClean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sz="2400" spc="-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2400" spc="-10" dirty="0" smtClean="0">
                <a:solidFill>
                  <a:srgbClr val="000090"/>
                </a:solidFill>
                <a:latin typeface="Arial"/>
                <a:cs typeface="Arial"/>
              </a:rPr>
              <a:t>корова, которая прыгала по луне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45" dirty="0" smtClean="0">
                <a:solidFill>
                  <a:srgbClr val="000090"/>
                </a:solidFill>
                <a:latin typeface="Arial"/>
                <a:cs typeface="Arial"/>
              </a:rPr>
              <a:t>Работа с рассказами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3091" y="3248141"/>
            <a:ext cx="377444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98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a)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292929"/>
                </a:solidFill>
                <a:latin typeface="Arial"/>
                <a:cs typeface="Arial"/>
              </a:rPr>
              <a:t>Вовлекайте учеников в совместную постановку цели</a:t>
            </a:r>
            <a:r>
              <a:rPr sz="18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z="18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spc="-10" dirty="0" smtClean="0">
                <a:solidFill>
                  <a:srgbClr val="292929"/>
                </a:solidFill>
                <a:latin typeface="Arial"/>
                <a:cs typeface="Arial"/>
              </a:rPr>
              <a:t>Каждый учащийся должен нарисовать картинку (или написать несколько предложений) о том как он достигает важной для него долгосрочной цели (связанной со школой или домом)</a:t>
            </a:r>
            <a:r>
              <a:rPr sz="18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292929"/>
                </a:solidFill>
                <a:latin typeface="Arial"/>
                <a:cs typeface="Arial"/>
              </a:rPr>
              <a:t>Помогите им определить минимум три краткосрочных цели и разместить их в правильной последовательности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z="18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292929"/>
                </a:solidFill>
                <a:latin typeface="Arial"/>
                <a:cs typeface="Arial"/>
              </a:rPr>
              <a:t>Помогите им решить что им нужно делать для достижения краткосрочной цели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2315" y="3223073"/>
            <a:ext cx="3557904" cy="1919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91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b)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spc="-10" dirty="0" smtClean="0">
                <a:solidFill>
                  <a:srgbClr val="292929"/>
                </a:solidFill>
                <a:latin typeface="Arial"/>
                <a:cs typeface="Arial"/>
              </a:rPr>
              <a:t>Отправьте копию рассказа и задания (</a:t>
            </a:r>
            <a:r>
              <a:rPr lang="en-US" sz="1800" spc="-10" dirty="0" smtClean="0">
                <a:solidFill>
                  <a:srgbClr val="292929"/>
                </a:solidFill>
                <a:latin typeface="Arial"/>
                <a:cs typeface="Arial"/>
              </a:rPr>
              <a:t>a</a:t>
            </a:r>
            <a:r>
              <a:rPr lang="ru-RU" sz="1800" spc="-10" dirty="0" smtClean="0">
                <a:solidFill>
                  <a:srgbClr val="292929"/>
                </a:solidFill>
                <a:latin typeface="Arial"/>
                <a:cs typeface="Arial"/>
              </a:rPr>
              <a:t>) домой. Попросите родителей участвовать в совместной постановке цели с ребенком. Отслеживайте прогресс каждый день в течение недели.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2315" y="5244791"/>
            <a:ext cx="3443604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9700"/>
              </a:lnSpc>
            </a:pP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c)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292929"/>
                </a:solidFill>
                <a:latin typeface="Arial"/>
                <a:cs typeface="Arial"/>
              </a:rPr>
              <a:t>Отправьте копию рассказа домой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z="1800" spc="-1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spc="-5" dirty="0" smtClean="0">
                <a:solidFill>
                  <a:srgbClr val="292929"/>
                </a:solidFill>
                <a:latin typeface="Arial"/>
                <a:cs typeface="Arial"/>
              </a:rPr>
              <a:t>Попросите родителей рассказать (и написать) случай из их жизни когда они достигли долгосрочной цели путем пошагового планирования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.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Have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st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uden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s read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Arial"/>
                <a:cs typeface="Arial"/>
              </a:rPr>
              <a:t>st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ories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f t</a:t>
            </a:r>
            <a:r>
              <a:rPr sz="1800" dirty="0">
                <a:solidFill>
                  <a:srgbClr val="292929"/>
                </a:solidFill>
                <a:latin typeface="Arial"/>
                <a:cs typeface="Arial"/>
              </a:rPr>
              <a:t>heir</a:t>
            </a:r>
            <a:r>
              <a:rPr sz="18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solidFill>
                  <a:srgbClr val="292929"/>
                </a:solidFill>
                <a:latin typeface="Arial"/>
                <a:cs typeface="Arial"/>
              </a:rPr>
              <a:t>paren</a:t>
            </a:r>
            <a:r>
              <a:rPr sz="1800" spc="-10" dirty="0" smtClean="0">
                <a:solidFill>
                  <a:srgbClr val="292929"/>
                </a:solidFill>
                <a:latin typeface="Arial"/>
                <a:cs typeface="Arial"/>
              </a:rPr>
              <a:t>ts</a:t>
            </a:r>
            <a:r>
              <a:rPr lang="ru-RU" sz="1800" spc="-10" dirty="0" smtClean="0">
                <a:solidFill>
                  <a:srgbClr val="292929"/>
                </a:solidFill>
                <a:latin typeface="Arial"/>
                <a:cs typeface="Arial"/>
              </a:rPr>
              <a:t> Пусть ученики прочитают рассказы своих родителей</a:t>
            </a:r>
            <a:r>
              <a:rPr sz="18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lang="ru-RU" sz="1800" spc="-1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95492"/>
          </a:xfrm>
          <a:prstGeom prst="rect">
            <a:avLst/>
          </a:prstGeom>
        </p:spPr>
        <p:txBody>
          <a:bodyPr vert="horz" wrap="square" lIns="0" tIns="119697" rIns="0" bIns="0" rtlCol="0">
            <a:spAutoFit/>
          </a:bodyPr>
          <a:lstStyle/>
          <a:p>
            <a:pPr marL="1263650" marR="6350">
              <a:lnSpc>
                <a:spcPts val="3800"/>
              </a:lnSpc>
            </a:pP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Эффективная постановка целей включает в себя</a:t>
            </a:r>
            <a:r>
              <a:rPr sz="3200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8991" y="1962353"/>
            <a:ext cx="4755515" cy="5065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700" marR="6350" indent="-508000" algn="just">
              <a:lnSpc>
                <a:spcPts val="1900"/>
              </a:lnSpc>
              <a:buClr>
                <a:srgbClr val="000099"/>
              </a:buClr>
              <a:buFont typeface="Arial"/>
              <a:buAutoNum type="arabicPeriod"/>
              <a:tabLst>
                <a:tab pos="532765" algn="l"/>
              </a:tabLst>
            </a:pPr>
            <a:r>
              <a:rPr lang="ru-RU" sz="1400" spc="90" dirty="0" smtClean="0">
                <a:solidFill>
                  <a:srgbClr val="292929"/>
                </a:solidFill>
                <a:latin typeface="Arial"/>
                <a:cs typeface="Arial"/>
              </a:rPr>
              <a:t>Ясно излагайте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 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b="1" spc="90" dirty="0" smtClean="0">
                <a:solidFill>
                  <a:srgbClr val="FF6600"/>
                </a:solidFill>
                <a:latin typeface="Arial"/>
                <a:cs typeface="Arial"/>
              </a:rPr>
              <a:t>долгосрочную цель</a:t>
            </a:r>
            <a:r>
              <a:rPr sz="1400" b="1" dirty="0" smtClean="0">
                <a:solidFill>
                  <a:srgbClr val="FF6600"/>
                </a:solidFill>
                <a:latin typeface="Arial"/>
                <a:cs typeface="Arial"/>
              </a:rPr>
              <a:t>   </a:t>
            </a:r>
            <a:r>
              <a:rPr lang="ru-RU" sz="1400" spc="90" dirty="0" smtClean="0">
                <a:solidFill>
                  <a:srgbClr val="292929"/>
                </a:solidFill>
                <a:latin typeface="Arial"/>
                <a:cs typeface="Arial"/>
              </a:rPr>
              <a:t>недвусмысленными словами, которые имеют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FF6600"/>
                </a:solidFill>
                <a:latin typeface="Arial"/>
                <a:cs typeface="Arial"/>
              </a:rPr>
              <a:t>значимость</a:t>
            </a:r>
            <a:r>
              <a:rPr sz="1400" b="1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520700" marR="17780" indent="-508000" algn="just">
              <a:lnSpc>
                <a:spcPct val="99200"/>
              </a:lnSpc>
              <a:spcBef>
                <a:spcPts val="320"/>
              </a:spcBef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1400" spc="-5" dirty="0" smtClean="0">
                <a:solidFill>
                  <a:srgbClr val="292929"/>
                </a:solidFill>
                <a:latin typeface="Arial"/>
                <a:cs typeface="Arial"/>
              </a:rPr>
              <a:t>Разрабатывайте стратегию достижения долгосрочной цели с помощью развития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 </a:t>
            </a:r>
            <a:r>
              <a:rPr sz="1400" spc="-18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FF6600"/>
                </a:solidFill>
                <a:latin typeface="Arial"/>
                <a:cs typeface="Arial"/>
              </a:rPr>
              <a:t>пошагового процесса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lang="ru-RU" sz="14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spc="-10" dirty="0" smtClean="0">
                <a:solidFill>
                  <a:srgbClr val="292929"/>
                </a:solidFill>
                <a:latin typeface="Arial"/>
                <a:cs typeface="Arial"/>
              </a:rPr>
              <a:t>Шаги представляют собой серию краткосрочных планов</a:t>
            </a:r>
            <a:r>
              <a:rPr sz="14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520700" marR="17780" indent="-508000" algn="just">
              <a:lnSpc>
                <a:spcPct val="99400"/>
              </a:lnSpc>
              <a:spcBef>
                <a:spcPts val="475"/>
              </a:spcBef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Убедитесь, что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400" spc="1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FF6600"/>
                </a:solidFill>
                <a:latin typeface="Arial"/>
                <a:cs typeface="Arial"/>
              </a:rPr>
              <a:t>краткосрочные цели</a:t>
            </a:r>
            <a:r>
              <a:rPr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400" b="1" spc="15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сформулированы ясно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lang="ru-RU" sz="1400" spc="-5" dirty="0" smtClean="0">
                <a:solidFill>
                  <a:srgbClr val="292929"/>
                </a:solidFill>
                <a:latin typeface="Arial"/>
                <a:cs typeface="Arial"/>
              </a:rPr>
              <a:t> являются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400" spc="10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FF6600"/>
                </a:solidFill>
                <a:latin typeface="Arial"/>
                <a:cs typeface="Arial"/>
              </a:rPr>
              <a:t>значимыми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400" spc="10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spc="-5" dirty="0" smtClean="0">
                <a:solidFill>
                  <a:srgbClr val="292929"/>
                </a:solidFill>
                <a:latin typeface="Arial"/>
                <a:cs typeface="Arial"/>
              </a:rPr>
              <a:t>и привязаны к </a:t>
            </a:r>
            <a:r>
              <a:rPr lang="ru-RU" sz="1400" b="1" spc="-5" dirty="0" smtClean="0">
                <a:solidFill>
                  <a:srgbClr val="FF6600"/>
                </a:solidFill>
                <a:latin typeface="Arial"/>
                <a:cs typeface="Arial"/>
              </a:rPr>
              <a:t>срокам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520700" marR="17780" indent="-508000" algn="just">
              <a:lnSpc>
                <a:spcPct val="99200"/>
              </a:lnSpc>
              <a:spcBef>
                <a:spcPts val="380"/>
              </a:spcBef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Убедитесь в том, что краткосрочные цели не являются </a:t>
            </a:r>
            <a:r>
              <a:rPr lang="ru-RU" sz="1400" b="1" spc="-10" dirty="0" smtClean="0">
                <a:solidFill>
                  <a:srgbClr val="FF6600"/>
                </a:solidFill>
                <a:latin typeface="Arial"/>
                <a:cs typeface="Arial"/>
              </a:rPr>
              <a:t>слишком простыми или слишком сложными,</a:t>
            </a:r>
            <a:r>
              <a:rPr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400" b="1" spc="18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что гарантирует что успех возможен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400" spc="-2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имеет значение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400" spc="-2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вовлекает</a:t>
            </a:r>
            <a:r>
              <a:rPr sz="14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и закрепляет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520700" marR="17780" indent="-508000" algn="just">
              <a:lnSpc>
                <a:spcPct val="99200"/>
              </a:lnSpc>
              <a:spcBef>
                <a:spcPts val="480"/>
              </a:spcBef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Убедитесь в том, что долгосрочные и краткосрочные цели сформулированы</a:t>
            </a:r>
            <a:r>
              <a:rPr sz="1400" spc="9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b="1" spc="-10" dirty="0" smtClean="0">
                <a:solidFill>
                  <a:srgbClr val="FF6600"/>
                </a:solidFill>
                <a:latin typeface="Arial"/>
                <a:cs typeface="Arial"/>
              </a:rPr>
              <a:t>положительными терминами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z="1400" spc="-1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Они должны отражать достижение желаемого и положительного результата, а ни не желаемого негативного результата, которого нужно избежать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520700" marR="17780" indent="-508000" algn="just">
              <a:lnSpc>
                <a:spcPct val="105000"/>
              </a:lnSpc>
              <a:spcBef>
                <a:spcPts val="265"/>
              </a:spcBef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1400" dirty="0" smtClean="0">
                <a:solidFill>
                  <a:srgbClr val="292929"/>
                </a:solidFill>
                <a:latin typeface="Arial"/>
                <a:cs typeface="Arial"/>
              </a:rPr>
              <a:t>Убедитесь, что долгосрочные и краткосрочные цели записаны и запечатлены в памяти</a:t>
            </a:r>
            <a:r>
              <a:rPr sz="14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9125" y="2193810"/>
            <a:ext cx="2879725" cy="4105273"/>
          </a:xfrm>
          <a:custGeom>
            <a:avLst/>
            <a:gdLst/>
            <a:ahLst/>
            <a:cxnLst/>
            <a:rect l="l" t="t" r="r" b="b"/>
            <a:pathLst>
              <a:path w="2879725" h="4105273">
                <a:moveTo>
                  <a:pt x="0" y="0"/>
                </a:moveTo>
                <a:lnTo>
                  <a:pt x="2879725" y="0"/>
                </a:lnTo>
                <a:lnTo>
                  <a:pt x="2879725" y="4105273"/>
                </a:lnTo>
                <a:lnTo>
                  <a:pt x="0" y="4105273"/>
                </a:lnTo>
                <a:lnTo>
                  <a:pt x="0" y="0"/>
                </a:lnTo>
                <a:close/>
              </a:path>
            </a:pathLst>
          </a:custGeom>
          <a:solidFill>
            <a:srgbClr val="FF7F7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92311" y="2379737"/>
            <a:ext cx="26181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100" dirty="0" smtClean="0">
                <a:solidFill>
                  <a:srgbClr val="292929"/>
                </a:solidFill>
                <a:latin typeface="Comic Sans MS"/>
                <a:cs typeface="Comic Sans MS"/>
              </a:rPr>
              <a:t>Умная постановка целей:</a:t>
            </a:r>
            <a:endParaRPr sz="21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499" y="3024389"/>
            <a:ext cx="21826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Comic Sans MS"/>
                <a:cs typeface="Comic Sans MS"/>
              </a:rPr>
              <a:t>S</a:t>
            </a:r>
            <a:r>
              <a:rPr sz="2000" spc="-5" dirty="0">
                <a:solidFill>
                  <a:srgbClr val="292929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292929"/>
                </a:solidFill>
                <a:latin typeface="Comic Sans MS"/>
                <a:cs typeface="Comic Sans MS"/>
              </a:rPr>
              <a:t>–</a:t>
            </a:r>
            <a:r>
              <a:rPr sz="2000" spc="-5" dirty="0">
                <a:solidFill>
                  <a:srgbClr val="292929"/>
                </a:solidFill>
                <a:latin typeface="Comic Sans MS"/>
                <a:cs typeface="Comic Sans MS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Comic Sans MS"/>
                <a:cs typeface="Comic Sans MS"/>
              </a:rPr>
              <a:t>конкретные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5500" y="3672089"/>
            <a:ext cx="2022064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292929"/>
                </a:solidFill>
                <a:latin typeface="Comic Sans MS"/>
                <a:cs typeface="Comic Sans MS"/>
              </a:rPr>
              <a:t>M-</a:t>
            </a:r>
            <a:r>
              <a:rPr sz="2000" spc="-5" dirty="0">
                <a:solidFill>
                  <a:srgbClr val="292929"/>
                </a:solidFill>
                <a:latin typeface="Comic Sans MS"/>
                <a:cs typeface="Comic Sans MS"/>
              </a:rPr>
              <a:t> </a:t>
            </a:r>
            <a:r>
              <a:rPr lang="ru-RU" sz="2000" spc="-15" dirty="0" smtClean="0">
                <a:solidFill>
                  <a:srgbClr val="292929"/>
                </a:solidFill>
                <a:latin typeface="Comic Sans MS"/>
                <a:cs typeface="Comic Sans MS"/>
              </a:rPr>
              <a:t>измеряемые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5500" y="4307089"/>
            <a:ext cx="21826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292929"/>
                </a:solidFill>
                <a:latin typeface="Comic Sans MS"/>
                <a:cs typeface="Comic Sans MS"/>
              </a:rPr>
              <a:t>A-</a:t>
            </a:r>
            <a:r>
              <a:rPr sz="2000" spc="-5" dirty="0">
                <a:solidFill>
                  <a:srgbClr val="292929"/>
                </a:solidFill>
                <a:latin typeface="Comic Sans MS"/>
                <a:cs typeface="Comic Sans MS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Comic Sans MS"/>
                <a:cs typeface="Comic Sans MS"/>
              </a:rPr>
              <a:t>достижимые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5500" y="4954789"/>
            <a:ext cx="20220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292929"/>
                </a:solidFill>
                <a:latin typeface="Comic Sans MS"/>
                <a:cs typeface="Comic Sans MS"/>
              </a:rPr>
              <a:t>R-</a:t>
            </a:r>
            <a:r>
              <a:rPr sz="2000" spc="-5" dirty="0">
                <a:solidFill>
                  <a:srgbClr val="292929"/>
                </a:solidFill>
                <a:latin typeface="Comic Sans MS"/>
                <a:cs typeface="Comic Sans MS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Comic Sans MS"/>
                <a:cs typeface="Comic Sans MS"/>
              </a:rPr>
              <a:t>реальные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5500" y="5589789"/>
            <a:ext cx="24349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292929"/>
                </a:solidFill>
                <a:latin typeface="Comic Sans MS"/>
                <a:cs typeface="Comic Sans MS"/>
              </a:rPr>
              <a:t>T</a:t>
            </a:r>
            <a:r>
              <a:rPr sz="2000" spc="-10" dirty="0">
                <a:solidFill>
                  <a:srgbClr val="292929"/>
                </a:solidFill>
                <a:latin typeface="Comic Sans MS"/>
                <a:cs typeface="Comic Sans MS"/>
              </a:rPr>
              <a:t>-</a:t>
            </a:r>
            <a:r>
              <a:rPr sz="2000" dirty="0">
                <a:solidFill>
                  <a:srgbClr val="292929"/>
                </a:solidFill>
                <a:latin typeface="Comic Sans MS"/>
                <a:cs typeface="Comic Sans MS"/>
              </a:rPr>
              <a:t> </a:t>
            </a:r>
            <a:r>
              <a:rPr lang="ru-RU" sz="2000" spc="-20" dirty="0" smtClean="0">
                <a:solidFill>
                  <a:srgbClr val="292929"/>
                </a:solidFill>
                <a:latin typeface="Comic Sans MS"/>
                <a:cs typeface="Comic Sans MS"/>
              </a:rPr>
              <a:t>имеющие сроки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91" y="3441174"/>
            <a:ext cx="129855" cy="476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487" y="2900108"/>
            <a:ext cx="324639" cy="8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2374" y="2402328"/>
            <a:ext cx="357102" cy="69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579" y="3710636"/>
            <a:ext cx="0" cy="457067"/>
          </a:xfrm>
          <a:custGeom>
            <a:avLst/>
            <a:gdLst/>
            <a:ahLst/>
            <a:cxnLst/>
            <a:rect l="l" t="t" r="r" b="b"/>
            <a:pathLst>
              <a:path h="457067">
                <a:moveTo>
                  <a:pt x="0" y="457067"/>
                </a:moveTo>
                <a:lnTo>
                  <a:pt x="0" y="0"/>
                </a:lnTo>
              </a:path>
            </a:pathLst>
          </a:custGeom>
          <a:ln w="13525">
            <a:solidFill>
              <a:srgbClr val="BFBFB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200" y="1016909"/>
            <a:ext cx="0" cy="1179181"/>
          </a:xfrm>
          <a:custGeom>
            <a:avLst/>
            <a:gdLst/>
            <a:ahLst/>
            <a:cxnLst/>
            <a:rect l="l" t="t" r="r" b="b"/>
            <a:pathLst>
              <a:path h="1179181">
                <a:moveTo>
                  <a:pt x="0" y="1179181"/>
                </a:moveTo>
                <a:lnTo>
                  <a:pt x="0" y="0"/>
                </a:lnTo>
              </a:path>
            </a:pathLst>
          </a:custGeom>
          <a:ln w="29756">
            <a:solidFill>
              <a:srgbClr val="44444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66890" y="578772"/>
            <a:ext cx="0" cy="1152136"/>
          </a:xfrm>
          <a:custGeom>
            <a:avLst/>
            <a:gdLst/>
            <a:ahLst/>
            <a:cxnLst/>
            <a:rect l="l" t="t" r="r" b="b"/>
            <a:pathLst>
              <a:path h="1152136">
                <a:moveTo>
                  <a:pt x="0" y="1152136"/>
                </a:moveTo>
                <a:lnTo>
                  <a:pt x="0" y="0"/>
                </a:lnTo>
              </a:path>
            </a:pathLst>
          </a:custGeom>
          <a:ln w="78448">
            <a:solidFill>
              <a:srgbClr val="4F54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9697" y="1041250"/>
            <a:ext cx="5669964" cy="0"/>
          </a:xfrm>
          <a:custGeom>
            <a:avLst/>
            <a:gdLst/>
            <a:ahLst/>
            <a:cxnLst/>
            <a:rect l="l" t="t" r="r" b="b"/>
            <a:pathLst>
              <a:path w="5669964">
                <a:moveTo>
                  <a:pt x="0" y="0"/>
                </a:moveTo>
                <a:lnTo>
                  <a:pt x="5669964" y="0"/>
                </a:lnTo>
              </a:path>
            </a:pathLst>
          </a:custGeom>
          <a:ln w="21641">
            <a:solidFill>
              <a:srgbClr val="2828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5929" y="1016909"/>
            <a:ext cx="0" cy="1168363"/>
          </a:xfrm>
          <a:custGeom>
            <a:avLst/>
            <a:gdLst/>
            <a:ahLst/>
            <a:cxnLst/>
            <a:rect l="l" t="t" r="r" b="b"/>
            <a:pathLst>
              <a:path h="1168363">
                <a:moveTo>
                  <a:pt x="0" y="1168363"/>
                </a:moveTo>
                <a:lnTo>
                  <a:pt x="0" y="0"/>
                </a:lnTo>
              </a:path>
            </a:pathLst>
          </a:custGeom>
          <a:ln w="21641">
            <a:solidFill>
              <a:srgbClr val="2828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9697" y="2158227"/>
            <a:ext cx="5669964" cy="0"/>
          </a:xfrm>
          <a:custGeom>
            <a:avLst/>
            <a:gdLst/>
            <a:ahLst/>
            <a:cxnLst/>
            <a:rect l="l" t="t" r="r" b="b"/>
            <a:pathLst>
              <a:path w="5669964">
                <a:moveTo>
                  <a:pt x="0" y="0"/>
                </a:moveTo>
                <a:lnTo>
                  <a:pt x="5669964" y="0"/>
                </a:lnTo>
              </a:path>
            </a:pathLst>
          </a:custGeom>
          <a:ln w="27051">
            <a:solidFill>
              <a:srgbClr val="3B3B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0">
              <a:lnSpc>
                <a:spcPct val="100000"/>
              </a:lnSpc>
            </a:pPr>
            <a:r>
              <a:rPr lang="ru-RU" sz="2100" b="0" spc="-55" dirty="0" smtClean="0">
                <a:solidFill>
                  <a:srgbClr val="2A2A2A"/>
                </a:solidFill>
                <a:latin typeface="Times New Roman"/>
                <a:cs typeface="Times New Roman"/>
              </a:rPr>
              <a:t>Форма для целей</a:t>
            </a:r>
            <a:r>
              <a:rPr sz="2100" b="0" spc="105" dirty="0" smtClean="0">
                <a:solidFill>
                  <a:srgbClr val="2A2A2A"/>
                </a:solidFill>
                <a:latin typeface="Times New Roman"/>
                <a:cs typeface="Times New Roman"/>
              </a:rPr>
              <a:t>,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9550" y="1034190"/>
            <a:ext cx="4425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00" b="1" spc="25" dirty="0" smtClean="0">
                <a:solidFill>
                  <a:srgbClr val="2A2A2A"/>
                </a:solidFill>
                <a:latin typeface="Times New Roman"/>
                <a:cs typeface="Times New Roman"/>
              </a:rPr>
              <a:t>Цель</a:t>
            </a:r>
            <a:r>
              <a:rPr sz="950" spc="-100" dirty="0" smtClean="0">
                <a:solidFill>
                  <a:srgbClr val="2A2A2A"/>
                </a:solidFill>
                <a:latin typeface="Times New Roman"/>
                <a:cs typeface="Times New Roman"/>
              </a:rPr>
              <a:t>.</a:t>
            </a:r>
            <a:r>
              <a:rPr sz="950" spc="270" dirty="0" smtClean="0">
                <a:solidFill>
                  <a:srgbClr val="2A2A2A"/>
                </a:solidFill>
                <a:latin typeface="Times New Roman"/>
                <a:cs typeface="Times New Roman"/>
              </a:rPr>
              <a:t>: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7088" y="2187149"/>
            <a:ext cx="128941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00" b="1" dirty="0" smtClean="0">
                <a:solidFill>
                  <a:srgbClr val="2A2A2A"/>
                </a:solidFill>
                <a:latin typeface="Times New Roman"/>
                <a:cs typeface="Times New Roman"/>
              </a:rPr>
              <a:t>Карта прогресса</a:t>
            </a:r>
            <a:r>
              <a:rPr sz="1100" b="1" spc="75" dirty="0" smtClean="0">
                <a:solidFill>
                  <a:srgbClr val="2A2A2A"/>
                </a:solidFill>
                <a:latin typeface="Times New Roman"/>
                <a:cs typeface="Times New Roman"/>
              </a:rPr>
              <a:t>:</a:t>
            </a:r>
            <a:endParaRPr sz="1100" b="1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96400" y="2358241"/>
            <a:ext cx="196850" cy="1974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ctr">
              <a:lnSpc>
                <a:spcPct val="100000"/>
              </a:lnSpc>
            </a:pPr>
            <a:r>
              <a:rPr sz="1300" spc="-160" dirty="0">
                <a:solidFill>
                  <a:srgbClr val="2A2A2A"/>
                </a:solidFill>
                <a:latin typeface="Courier New"/>
                <a:cs typeface="Courier New"/>
              </a:rPr>
              <a:t>IO</a:t>
            </a:r>
            <a:endParaRPr sz="1300">
              <a:latin typeface="Courier New"/>
              <a:cs typeface="Courier New"/>
            </a:endParaRPr>
          </a:p>
          <a:p>
            <a:pPr marL="80010" marR="14604" algn="just">
              <a:lnSpc>
                <a:spcPts val="1490"/>
              </a:lnSpc>
              <a:spcBef>
                <a:spcPts val="165"/>
              </a:spcBef>
            </a:pPr>
            <a:r>
              <a:rPr sz="1400" spc="-35" dirty="0">
                <a:solidFill>
                  <a:srgbClr val="2A2A2A"/>
                </a:solidFill>
                <a:latin typeface="Arial"/>
                <a:cs typeface="Arial"/>
              </a:rPr>
              <a:t>n</a:t>
            </a:r>
            <a:r>
              <a:rPr sz="1400" spc="-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350" spc="-10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350" spc="-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A2A2A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 marL="82550" marR="19685" algn="just">
              <a:lnSpc>
                <a:spcPct val="100000"/>
              </a:lnSpc>
              <a:spcBef>
                <a:spcPts val="240"/>
              </a:spcBef>
            </a:pPr>
            <a:r>
              <a:rPr sz="800" spc="105" dirty="0">
                <a:solidFill>
                  <a:srgbClr val="2A2A2A"/>
                </a:solidFill>
                <a:latin typeface="Times New Roman"/>
                <a:cs typeface="Times New Roman"/>
              </a:rPr>
              <a:t>(</a:t>
            </a:r>
            <a:r>
              <a:rPr sz="800" spc="85" dirty="0">
                <a:solidFill>
                  <a:srgbClr val="2A2A2A"/>
                </a:solidFill>
                <a:latin typeface="Times New Roman"/>
                <a:cs typeface="Times New Roman"/>
              </a:rPr>
              <a:t>j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/>
          </a:p>
          <a:p>
            <a:pPr marL="82550" marR="20955" algn="just">
              <a:lnSpc>
                <a:spcPct val="100000"/>
              </a:lnSpc>
            </a:pPr>
            <a:r>
              <a:rPr sz="1100" spc="125" dirty="0">
                <a:solidFill>
                  <a:srgbClr val="2A2A2A"/>
                </a:solidFill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  <a:p>
            <a:pPr marL="80010" marR="6350" algn="just">
              <a:lnSpc>
                <a:spcPct val="100000"/>
              </a:lnSpc>
              <a:spcBef>
                <a:spcPts val="300"/>
              </a:spcBef>
            </a:pPr>
            <a:r>
              <a:rPr sz="800" spc="225" dirty="0">
                <a:solidFill>
                  <a:srgbClr val="424242"/>
                </a:solidFill>
                <a:latin typeface="Arial"/>
                <a:cs typeface="Arial"/>
              </a:rPr>
              <a:t>lj</a:t>
            </a:r>
            <a:endParaRPr sz="800">
              <a:latin typeface="Arial"/>
              <a:cs typeface="Arial"/>
            </a:endParaRPr>
          </a:p>
          <a:p>
            <a:pPr marL="82550" marR="16510" algn="just">
              <a:lnSpc>
                <a:spcPct val="100000"/>
              </a:lnSpc>
              <a:spcBef>
                <a:spcPts val="300"/>
              </a:spcBef>
            </a:pPr>
            <a:r>
              <a:rPr sz="1200" spc="-120" dirty="0">
                <a:solidFill>
                  <a:srgbClr val="2A2A2A"/>
                </a:solidFill>
                <a:latin typeface="Times New Roman"/>
                <a:cs typeface="Times New Roman"/>
              </a:rPr>
              <a:t>:1</a:t>
            </a:r>
            <a:endParaRPr sz="1200">
              <a:latin typeface="Times New Roman"/>
              <a:cs typeface="Times New Roman"/>
            </a:endParaRPr>
          </a:p>
          <a:p>
            <a:pPr marL="82550" marR="30480" algn="just">
              <a:lnSpc>
                <a:spcPct val="100000"/>
              </a:lnSpc>
              <a:spcBef>
                <a:spcPts val="170"/>
              </a:spcBef>
            </a:pPr>
            <a:r>
              <a:rPr sz="1100" spc="45" dirty="0">
                <a:solidFill>
                  <a:srgbClr val="2A2A2A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  <a:p>
            <a:pPr marL="96520" marR="26034" algn="just">
              <a:lnSpc>
                <a:spcPct val="100000"/>
              </a:lnSpc>
              <a:spcBef>
                <a:spcPts val="75"/>
              </a:spcBef>
            </a:pPr>
            <a:r>
              <a:rPr sz="1300" spc="-250" dirty="0">
                <a:solidFill>
                  <a:srgbClr val="2A2A2A"/>
                </a:solidFill>
                <a:latin typeface="Courier New"/>
                <a:cs typeface="Courier New"/>
              </a:rPr>
              <a:t>I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11551" y="3163491"/>
            <a:ext cx="52260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b="1" dirty="0" smtClean="0">
                <a:solidFill>
                  <a:srgbClr val="2A2A2A"/>
                </a:solidFill>
                <a:latin typeface="Times New Roman"/>
                <a:cs typeface="Times New Roman"/>
              </a:rPr>
              <a:t>Рейтинг</a:t>
            </a:r>
            <a:endParaRPr sz="1050" b="1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7417" y="4710490"/>
            <a:ext cx="36830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solidFill>
                  <a:srgbClr val="2A2A2A"/>
                </a:solidFill>
                <a:latin typeface="Times New Roman"/>
                <a:cs typeface="Times New Roman"/>
              </a:rPr>
              <a:t>nA'l'E</a:t>
            </a:r>
            <a:endParaRPr sz="105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43667"/>
              </p:ext>
            </p:extLst>
          </p:nvPr>
        </p:nvGraphicFramePr>
        <p:xfrm>
          <a:off x="4309279" y="2358362"/>
          <a:ext cx="278492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18"/>
                <a:gridCol w="154193"/>
                <a:gridCol w="166364"/>
                <a:gridCol w="166366"/>
                <a:gridCol w="166366"/>
                <a:gridCol w="167718"/>
                <a:gridCol w="154191"/>
                <a:gridCol w="166366"/>
                <a:gridCol w="185339"/>
                <a:gridCol w="148744"/>
                <a:gridCol w="166366"/>
                <a:gridCol w="154193"/>
                <a:gridCol w="166364"/>
                <a:gridCol w="166366"/>
                <a:gridCol w="167718"/>
                <a:gridCol w="166364"/>
                <a:gridCol w="154193"/>
              </a:tblGrid>
              <a:tr h="202841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201488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190670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90671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83838"/>
                      </a:solidFill>
                      <a:prstDash val="solid"/>
                    </a:lnB>
                  </a:tcPr>
                </a:tc>
              </a:tr>
              <a:tr h="190670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8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201488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190670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B3B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90671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3525">
                      <a:solidFill>
                        <a:srgbClr val="3B3838"/>
                      </a:solidFill>
                      <a:prstDash val="solid"/>
                    </a:lnB>
                  </a:tcPr>
                </a:tc>
              </a:tr>
              <a:tr h="190670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3B383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202840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197431"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8383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8383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B2B2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B2B2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99720"/>
              </p:ext>
            </p:extLst>
          </p:nvPr>
        </p:nvGraphicFramePr>
        <p:xfrm>
          <a:off x="2967533" y="5076430"/>
          <a:ext cx="5031549" cy="1970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604"/>
                <a:gridCol w="2046434"/>
                <a:gridCol w="2403511"/>
              </a:tblGrid>
              <a:tr h="152807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Число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3525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325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Атрибуты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Стратегии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282828"/>
                      </a:solidFill>
                      <a:prstDash val="solid"/>
                    </a:lnR>
                    <a:lnT w="13525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01556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811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8115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8115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04261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8115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8115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282828"/>
                      </a:solidFill>
                      <a:prstDash val="solid"/>
                    </a:lnR>
                    <a:lnT w="8115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13726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02908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02908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292091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3B3B3B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525">
                      <a:solidFill>
                        <a:srgbClr val="3B3B3B"/>
                      </a:solidFill>
                      <a:prstDash val="solid"/>
                    </a:lnL>
                    <a:lnR w="10820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820">
                      <a:solidFill>
                        <a:srgbClr val="282828"/>
                      </a:solidFill>
                      <a:prstDash val="solid"/>
                    </a:lnL>
                    <a:lnR w="13525">
                      <a:solidFill>
                        <a:srgbClr val="282828"/>
                      </a:solidFill>
                      <a:prstDash val="solid"/>
                    </a:lnR>
                    <a:lnT w="10820">
                      <a:solidFill>
                        <a:srgbClr val="282828"/>
                      </a:solidFill>
                      <a:prstDash val="solid"/>
                    </a:lnT>
                    <a:lnB w="1082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30" dirty="0" smtClean="0">
                <a:solidFill>
                  <a:srgbClr val="CCCCCC"/>
                </a:solidFill>
                <a:latin typeface="Arial"/>
                <a:cs typeface="Arial"/>
              </a:rPr>
              <a:t>Работа с рассказами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5966" y="2960254"/>
            <a:ext cx="3597275" cy="4665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buClr>
                <a:srgbClr val="292929"/>
              </a:buClr>
              <a:buFont typeface="Arial"/>
              <a:buAutoNum type="alphaLcParenR"/>
              <a:tabLst>
                <a:tab pos="308610" algn="l"/>
                <a:tab pos="986155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 Попросите каждого ученика нарисовать картинку (ил написать) про случай из их жизни когда они преуспели, попробовав что-то другое. Попросите их показать рисунок (или прочитать) классу, объясняя свой рисунок. Развесьте рисунки в классе 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6"/>
              </a:spcBef>
              <a:buClr>
                <a:srgbClr val="292929"/>
              </a:buClr>
              <a:buFont typeface="Arial"/>
              <a:buAutoNum type="alphaLcParenR"/>
            </a:pPr>
            <a:endParaRPr sz="500" dirty="0"/>
          </a:p>
          <a:p>
            <a:pPr marL="12700" marR="400050">
              <a:lnSpc>
                <a:spcPct val="98900"/>
              </a:lnSpc>
              <a:buClr>
                <a:srgbClr val="292929"/>
              </a:buClr>
              <a:buFont typeface="Arial"/>
              <a:buAutoNum type="alphaLcParenR"/>
              <a:tabLst>
                <a:tab pos="308610" algn="l"/>
              </a:tabLst>
            </a:pP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Определите типичные для школы трудности и найдите к ним разные решения (Попробовав что-то другое (таблица </a:t>
            </a:r>
            <a:r>
              <a:rPr lang="en-US" sz="2000" dirty="0" smtClean="0">
                <a:solidFill>
                  <a:srgbClr val="292929"/>
                </a:solidFill>
                <a:latin typeface="Arial"/>
                <a:cs typeface="Arial"/>
              </a:rPr>
              <a:t>TSD)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9802" y="3247593"/>
            <a:ext cx="359791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294894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Отправьте копию рассказа домой с просьбой к родителям рассказать (или написать) своему ребенку жизненный рассказ про то как у них изначально что-то не получалось, но потом они преуспели, потому что попробовали решить это по другому.</a:t>
            </a:r>
            <a:r>
              <a:rPr lang="ru-RU" sz="200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Попросите учащихся рассказать (или прочитать) рассказы своих родителей всему классу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1687" y="1906473"/>
            <a:ext cx="7661273" cy="936625"/>
          </a:xfrm>
          <a:custGeom>
            <a:avLst/>
            <a:gdLst/>
            <a:ahLst/>
            <a:cxnLst/>
            <a:rect l="l" t="t" r="r" b="b"/>
            <a:pathLst>
              <a:path w="7661273" h="936625">
                <a:moveTo>
                  <a:pt x="0" y="0"/>
                </a:moveTo>
                <a:lnTo>
                  <a:pt x="7661273" y="0"/>
                </a:lnTo>
                <a:lnTo>
                  <a:pt x="7661273" y="936625"/>
                </a:lnTo>
                <a:lnTo>
                  <a:pt x="0" y="936625"/>
                </a:lnTo>
                <a:lnTo>
                  <a:pt x="0" y="0"/>
                </a:lnTo>
                <a:close/>
              </a:path>
            </a:pathLst>
          </a:custGeom>
          <a:solidFill>
            <a:srgbClr val="D4FCA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40427" y="1972513"/>
            <a:ext cx="70104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800"/>
              </a:lnSpc>
            </a:pP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sz="24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000090"/>
                </a:solidFill>
                <a:latin typeface="Arial"/>
                <a:cs typeface="Arial"/>
              </a:rPr>
              <a:t>Причины поступков</a:t>
            </a:r>
            <a:r>
              <a:rPr sz="2400" b="1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r>
              <a:rPr lang="ru-RU" sz="2400" spc="-15" dirty="0" smtClean="0">
                <a:solidFill>
                  <a:srgbClr val="000090"/>
                </a:solidFill>
                <a:latin typeface="Arial"/>
                <a:cs typeface="Arial"/>
              </a:rPr>
              <a:t>Первая и единственная Королева обезьян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20" dirty="0" smtClean="0">
                <a:solidFill>
                  <a:srgbClr val="000090"/>
                </a:solidFill>
                <a:latin typeface="Arial"/>
                <a:cs typeface="Arial"/>
              </a:rPr>
              <a:t>Знакомство с программой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427" y="2005930"/>
            <a:ext cx="7354570" cy="4417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6350" indent="-444500">
              <a:lnSpc>
                <a:spcPct val="137800"/>
              </a:lnSpc>
              <a:tabLst>
                <a:tab pos="459740" algn="l"/>
              </a:tabLst>
            </a:pPr>
            <a:r>
              <a:rPr sz="2600" spc="-994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600" spc="-994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en-US" sz="2600" spc="-5" dirty="0" err="1" smtClean="0">
                <a:solidFill>
                  <a:srgbClr val="292929"/>
                </a:solidFill>
                <a:latin typeface="Arial"/>
                <a:cs typeface="Arial"/>
              </a:rPr>
              <a:t>Eccomi</a:t>
            </a:r>
            <a:r>
              <a:rPr lang="en-US" sz="26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600" dirty="0" smtClean="0">
                <a:solidFill>
                  <a:srgbClr val="292929"/>
                </a:solidFill>
                <a:latin typeface="Arial"/>
                <a:cs typeface="Arial"/>
              </a:rPr>
              <a:t>Pron</a:t>
            </a:r>
            <a:r>
              <a:rPr sz="2600" spc="-10" dirty="0" smtClean="0">
                <a:solidFill>
                  <a:srgbClr val="292929"/>
                </a:solidFill>
                <a:latin typeface="Arial"/>
                <a:cs typeface="Arial"/>
              </a:rPr>
              <a:t>t</a:t>
            </a:r>
            <a:r>
              <a:rPr sz="2600" dirty="0" smtClean="0">
                <a:solidFill>
                  <a:srgbClr val="292929"/>
                </a:solidFill>
                <a:latin typeface="Arial"/>
                <a:cs typeface="Arial"/>
              </a:rPr>
              <a:t>o</a:t>
            </a:r>
            <a:r>
              <a:rPr sz="26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en-US" sz="2600" spc="-5" dirty="0" smtClean="0">
                <a:solidFill>
                  <a:srgbClr val="292929"/>
                </a:solidFill>
                <a:latin typeface="Arial"/>
                <a:cs typeface="Arial"/>
              </a:rPr>
              <a:t>– </a:t>
            </a:r>
            <a:r>
              <a:rPr lang="ru-RU" sz="2600" b="1" spc="-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образовательная программа </a:t>
            </a:r>
            <a:r>
              <a:rPr lang="ru-RU" sz="2600" spc="-5" dirty="0" smtClean="0">
                <a:latin typeface="Arial"/>
                <a:cs typeface="Arial"/>
              </a:rPr>
              <a:t>для учителей</a:t>
            </a:r>
            <a:r>
              <a:rPr lang="ru-RU" sz="26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lang="ru-RU" sz="2600" b="1" spc="-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в основе которой лежит работа с рассказами</a:t>
            </a:r>
          </a:p>
          <a:p>
            <a:pPr marL="457200" marR="6350" indent="-444500">
              <a:lnSpc>
                <a:spcPct val="137800"/>
              </a:lnSpc>
              <a:tabLst>
                <a:tab pos="459740" algn="l"/>
              </a:tabLst>
            </a:pPr>
            <a:r>
              <a:rPr sz="2600" spc="-994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600" spc="-994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600" spc="-5" dirty="0" smtClean="0">
                <a:solidFill>
                  <a:srgbClr val="292929"/>
                </a:solidFill>
                <a:latin typeface="Arial"/>
                <a:cs typeface="Arial"/>
              </a:rPr>
              <a:t>Она предназначена для всех учащихся всех возрастов, начиная с </a:t>
            </a:r>
            <a:r>
              <a:rPr lang="ru-RU" sz="2600" b="1" spc="-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детского сада и до 5 класса</a:t>
            </a:r>
            <a:r>
              <a:rPr lang="ru-RU" sz="2600" dirty="0" smtClean="0">
                <a:solidFill>
                  <a:srgbClr val="292929"/>
                </a:solidFill>
                <a:latin typeface="Arial"/>
                <a:cs typeface="Arial"/>
              </a:rPr>
              <a:t>. Она также подходит для учащихся, имеющих трудности в чтении и в обретении самостоятельности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2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96212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5760085">
              <a:lnSpc>
                <a:spcPct val="100000"/>
              </a:lnSpc>
            </a:pPr>
            <a:r>
              <a:rPr sz="3200" spc="-30" dirty="0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00090"/>
                </a:solidFill>
                <a:latin typeface="Arial"/>
                <a:cs typeface="Arial"/>
              </a:rPr>
              <a:t>SD</a:t>
            </a:r>
            <a:r>
              <a:rPr sz="32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таблица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77880"/>
              </p:ext>
            </p:extLst>
          </p:nvPr>
        </p:nvGraphicFramePr>
        <p:xfrm>
          <a:off x="2071226" y="2323984"/>
          <a:ext cx="7661270" cy="3475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2254"/>
                <a:gridCol w="1532254"/>
                <a:gridCol w="1532254"/>
                <a:gridCol w="1532254"/>
                <a:gridCol w="1532254"/>
              </a:tblGrid>
              <a:tr h="914482">
                <a:tc>
                  <a:txBody>
                    <a:bodyPr/>
                    <a:lstStyle/>
                    <a:p>
                      <a:endParaRPr sz="4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6EEE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EDA533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98780">
                        <a:lnSpc>
                          <a:spcPts val="21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Реакция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Решение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EDA533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47015">
                        <a:lnSpc>
                          <a:spcPct val="99500"/>
                        </a:lnSpc>
                      </a:pPr>
                      <a:r>
                        <a:rPr lang="ru-RU" sz="1800" b="1" spc="-10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Попробовали по другому</a:t>
                      </a:r>
                      <a:r>
                        <a:rPr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EDA533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47015">
                        <a:lnSpc>
                          <a:spcPct val="99500"/>
                        </a:lnSpc>
                      </a:pPr>
                      <a:r>
                        <a:rPr lang="ru-RU" sz="1800" b="1" spc="-10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Попробовали по другому</a:t>
                      </a:r>
                      <a:r>
                        <a:rPr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EDA533"/>
                    </a:solidFill>
                  </a:tcPr>
                </a:tc>
              </a:tr>
              <a:tr h="640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Трудность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640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Трудность 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FF2C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  <a:tr h="640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Трудность 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640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Трудность 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FF2C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292929"/>
                      </a:solidFill>
                      <a:prstDash val="solid"/>
                    </a:lnL>
                    <a:lnR w="12699">
                      <a:solidFill>
                        <a:srgbClr val="292929"/>
                      </a:solidFill>
                      <a:prstDash val="solid"/>
                    </a:lnR>
                    <a:lnT w="12699">
                      <a:solidFill>
                        <a:srgbClr val="292929"/>
                      </a:solidFill>
                      <a:prstDash val="solid"/>
                    </a:lnT>
                    <a:lnB w="12699">
                      <a:solidFill>
                        <a:srgbClr val="292929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1866" y="2912629"/>
            <a:ext cx="3680457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a)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Рефлексивный опрос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3666" y="3270190"/>
            <a:ext cx="3024505" cy="3333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73685" indent="-457200">
              <a:lnSpc>
                <a:spcPct val="109100"/>
              </a:lnSpc>
              <a:tabLst>
                <a:tab pos="469265" algn="l"/>
              </a:tabLst>
            </a:pPr>
            <a:r>
              <a:rPr sz="1800" spc="-425" dirty="0">
                <a:solidFill>
                  <a:srgbClr val="000099"/>
                </a:solidFill>
                <a:latin typeface="Wingdings"/>
                <a:cs typeface="Wingdings"/>
              </a:rPr>
              <a:t></a:t>
            </a:r>
            <a:r>
              <a:rPr sz="1800" spc="-42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292929"/>
                </a:solidFill>
                <a:latin typeface="Arial"/>
                <a:cs typeface="Arial"/>
              </a:rPr>
              <a:t>Если ваш друг настроен пессимистически, что вы можете сказать или сделать, чтобы поддержать его</a:t>
            </a:r>
            <a:r>
              <a:rPr sz="1600" dirty="0" smtClean="0">
                <a:solidFill>
                  <a:srgbClr val="292929"/>
                </a:solidFill>
                <a:latin typeface="Arial"/>
                <a:cs typeface="Arial"/>
              </a:rPr>
              <a:t>?</a:t>
            </a:r>
            <a:endParaRPr sz="1600" dirty="0">
              <a:latin typeface="Arial"/>
              <a:cs typeface="Arial"/>
            </a:endParaRPr>
          </a:p>
          <a:p>
            <a:pPr marL="469900" marR="6350" indent="-457200">
              <a:lnSpc>
                <a:spcPct val="110200"/>
              </a:lnSpc>
              <a:spcBef>
                <a:spcPts val="450"/>
              </a:spcBef>
              <a:tabLst>
                <a:tab pos="469265" algn="l"/>
              </a:tabLst>
            </a:pPr>
            <a:r>
              <a:rPr sz="1600" spc="-425" dirty="0">
                <a:solidFill>
                  <a:srgbClr val="000099"/>
                </a:solidFill>
                <a:latin typeface="Wingdings"/>
                <a:cs typeface="Wingdings"/>
              </a:rPr>
              <a:t></a:t>
            </a:r>
            <a:r>
              <a:rPr sz="1600" spc="-42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292929"/>
                </a:solidFill>
                <a:latin typeface="Arial"/>
                <a:cs typeface="Arial"/>
              </a:rPr>
              <a:t> Если вы проснулись с чувством пессимизма, что вы можете сказать себе или сделать, чтобы настроить себя на позитивный лад?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77" y="2887229"/>
            <a:ext cx="35502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90"/>
                </a:solidFill>
                <a:latin typeface="Arial"/>
                <a:cs typeface="Arial"/>
              </a:rPr>
              <a:t>b)</a:t>
            </a:r>
            <a:r>
              <a:rPr sz="20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pc="-15" dirty="0" smtClean="0">
                <a:solidFill>
                  <a:srgbClr val="292929"/>
                </a:solidFill>
                <a:latin typeface="Arial"/>
                <a:cs typeface="Arial"/>
              </a:rPr>
              <a:t>Заполните таблицу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292929"/>
                </a:solidFill>
                <a:latin typeface="Arial"/>
                <a:cs typeface="Arial"/>
              </a:rPr>
              <a:t>ABCD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677" y="3608284"/>
            <a:ext cx="3597910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99"/>
              </a:lnSpc>
              <a:tabLst>
                <a:tab pos="2793365" algn="l"/>
              </a:tabLst>
            </a:pPr>
            <a:r>
              <a:rPr sz="2000" dirty="0">
                <a:solidFill>
                  <a:srgbClr val="000090"/>
                </a:solidFill>
                <a:latin typeface="Arial"/>
                <a:cs typeface="Arial"/>
              </a:rPr>
              <a:t>c)</a:t>
            </a:r>
            <a:r>
              <a:rPr sz="2000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1600" spc="-10" dirty="0" smtClean="0">
                <a:solidFill>
                  <a:srgbClr val="292929"/>
                </a:solidFill>
                <a:latin typeface="Arial"/>
                <a:cs typeface="Arial"/>
              </a:rPr>
              <a:t>Отправьте копию рассказа домой с просьбой к родителям рассказать (или написать) своему ребенку жизненный рассказ про то как они воплотили свое желание, разрешив проблему благодаря позитивному мышлению.</a:t>
            </a:r>
            <a:r>
              <a:rPr lang="ru-RU" sz="1600" dirty="0" smtClean="0">
                <a:solidFill>
                  <a:srgbClr val="292929"/>
                </a:solidFill>
                <a:latin typeface="Arial"/>
                <a:cs typeface="Arial"/>
              </a:rPr>
              <a:t> Попросите учащихся рассказать (или прочитать) рассказы своих родителей всему классу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30" dirty="0" smtClean="0">
                <a:solidFill>
                  <a:srgbClr val="CCCCCC"/>
                </a:solidFill>
                <a:latin typeface="Arial"/>
                <a:cs typeface="Arial"/>
              </a:rPr>
              <a:t>Работа с рассказами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1687" y="1906473"/>
            <a:ext cx="7661273" cy="936625"/>
          </a:xfrm>
          <a:custGeom>
            <a:avLst/>
            <a:gdLst/>
            <a:ahLst/>
            <a:cxnLst/>
            <a:rect l="l" t="t" r="r" b="b"/>
            <a:pathLst>
              <a:path w="7661273" h="936625">
                <a:moveTo>
                  <a:pt x="0" y="0"/>
                </a:moveTo>
                <a:lnTo>
                  <a:pt x="7661273" y="0"/>
                </a:lnTo>
                <a:lnTo>
                  <a:pt x="7661273" y="936625"/>
                </a:lnTo>
                <a:lnTo>
                  <a:pt x="0" y="936625"/>
                </a:lnTo>
                <a:lnTo>
                  <a:pt x="0" y="0"/>
                </a:lnTo>
                <a:close/>
              </a:path>
            </a:pathLst>
          </a:custGeom>
          <a:solidFill>
            <a:srgbClr val="D4FCA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40427" y="1952193"/>
            <a:ext cx="67170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3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sz="24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2400" b="1" spc="-15" dirty="0" smtClean="0">
                <a:solidFill>
                  <a:srgbClr val="000090"/>
                </a:solidFill>
                <a:latin typeface="Arial"/>
                <a:cs typeface="Arial"/>
              </a:rPr>
              <a:t>Учимся оптимизму</a:t>
            </a:r>
            <a:r>
              <a:rPr sz="2400" b="1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r>
              <a:rPr lang="ru-RU" sz="2400" spc="-15" dirty="0" smtClean="0">
                <a:solidFill>
                  <a:srgbClr val="000090"/>
                </a:solidFill>
                <a:latin typeface="Arial"/>
                <a:cs typeface="Arial"/>
              </a:rPr>
              <a:t>Город, который улыбается вновь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2668"/>
          </a:xfrm>
          <a:prstGeom prst="rect">
            <a:avLst/>
          </a:prstGeom>
        </p:spPr>
        <p:txBody>
          <a:bodyPr vert="horz" wrap="square" lIns="0" tIns="526097" rIns="0" bIns="0" rtlCol="0">
            <a:spAutoFit/>
          </a:bodyPr>
          <a:lstStyle/>
          <a:p>
            <a:pPr marL="1263650">
              <a:lnSpc>
                <a:spcPts val="4285"/>
              </a:lnSpc>
            </a:pPr>
            <a:r>
              <a:rPr lang="ru-RU" sz="3600" dirty="0" smtClean="0">
                <a:solidFill>
                  <a:srgbClr val="000090"/>
                </a:solidFill>
                <a:latin typeface="Arial"/>
                <a:cs typeface="Arial"/>
              </a:rPr>
              <a:t>Подход НУПО</a:t>
            </a:r>
            <a:r>
              <a:rPr sz="3600" spc="-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3600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sz="3600" spc="-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3600" spc="-20" dirty="0" smtClean="0">
                <a:solidFill>
                  <a:srgbClr val="000090"/>
                </a:solidFill>
                <a:latin typeface="Arial"/>
                <a:cs typeface="Arial"/>
              </a:rPr>
              <a:t>М</a:t>
            </a:r>
            <a:r>
              <a:rPr sz="3600" spc="-2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sz="3600" spc="-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3600" dirty="0" err="1" smtClean="0">
                <a:solidFill>
                  <a:srgbClr val="000090"/>
                </a:solidFill>
                <a:latin typeface="Arial"/>
                <a:cs typeface="Arial"/>
              </a:rPr>
              <a:t>Селигман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1866" y="1964791"/>
            <a:ext cx="7509509" cy="525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955">
              <a:lnSpc>
                <a:spcPct val="79200"/>
              </a:lnSpc>
            </a:pP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Подход положительной психологии усвоенного оптимизма был введен Мартином </a:t>
            </a:r>
            <a:r>
              <a:rPr lang="ru-RU" sz="2000" spc="-10" dirty="0" err="1" smtClean="0">
                <a:solidFill>
                  <a:srgbClr val="292929"/>
                </a:solidFill>
                <a:latin typeface="Arial"/>
                <a:cs typeface="Arial"/>
              </a:rPr>
              <a:t>Селигманом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. Он объяснил усвоенный оптимизм через подход</a:t>
            </a:r>
            <a:r>
              <a:rPr lang="en-US" sz="2000" spc="-10" dirty="0" smtClean="0">
                <a:solidFill>
                  <a:srgbClr val="292929"/>
                </a:solidFill>
                <a:latin typeface="Arial"/>
                <a:cs typeface="Arial"/>
              </a:rPr>
              <a:t> ABCD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spc="-76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rgbClr val="000090"/>
                </a:solidFill>
                <a:latin typeface="Arial"/>
                <a:cs typeface="Arial"/>
              </a:rPr>
              <a:t>Н - невзгоды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проблема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 dirty="0"/>
          </a:p>
          <a:p>
            <a:pPr marL="457200" marR="53975" indent="-444500">
              <a:lnSpc>
                <a:spcPts val="2320"/>
              </a:lnSpc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b="1" dirty="0" smtClean="0">
                <a:solidFill>
                  <a:srgbClr val="000090"/>
                </a:solidFill>
                <a:latin typeface="Arial"/>
                <a:cs typeface="Arial"/>
              </a:rPr>
              <a:t>У - убеждения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все наши убеждения по проблеме могут быть позитивными или негативными</a:t>
            </a:r>
            <a:endParaRPr sz="2000" dirty="0">
              <a:latin typeface="Arial"/>
              <a:cs typeface="Arial"/>
            </a:endParaRPr>
          </a:p>
          <a:p>
            <a:pPr marL="457200" marR="240029" indent="-444500">
              <a:lnSpc>
                <a:spcPct val="100299"/>
              </a:lnSpc>
              <a:spcBef>
                <a:spcPts val="405"/>
              </a:spcBef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b="1" spc="-5" dirty="0" smtClean="0">
                <a:solidFill>
                  <a:srgbClr val="000090"/>
                </a:solidFill>
                <a:latin typeface="Arial"/>
                <a:cs typeface="Arial"/>
              </a:rPr>
              <a:t>П - последствия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конечный результат, следующий за нашими убеждениями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может не дать нам выполнить задачу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или попробовать новые пути решения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,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либо может подбодрить нас «попробовать» не боясь провала</a:t>
            </a:r>
            <a:endParaRPr sz="2000" dirty="0" smtClean="0">
              <a:latin typeface="Arial"/>
              <a:cs typeface="Arial"/>
            </a:endParaRPr>
          </a:p>
          <a:p>
            <a:pPr marL="457200" marR="392430" indent="-444500">
              <a:lnSpc>
                <a:spcPct val="100800"/>
              </a:lnSpc>
              <a:spcBef>
                <a:spcPts val="459"/>
              </a:spcBef>
              <a:tabLst>
                <a:tab pos="459740" algn="l"/>
              </a:tabLst>
            </a:pPr>
            <a:r>
              <a:rPr sz="2000" spc="-765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 smtClean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b="1" spc="-10" dirty="0" smtClean="0">
                <a:solidFill>
                  <a:srgbClr val="000090"/>
                </a:solidFill>
                <a:latin typeface="Arial"/>
                <a:cs typeface="Arial"/>
              </a:rPr>
              <a:t>О - обдумывание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spc="-15" dirty="0" smtClean="0">
                <a:solidFill>
                  <a:srgbClr val="292929"/>
                </a:solidFill>
                <a:latin typeface="Arial"/>
                <a:cs typeface="Arial"/>
              </a:rPr>
              <a:t>обдумывание возникающих идей или убеждений о проблеме</a:t>
            </a:r>
            <a:r>
              <a:rPr sz="2000" spc="-1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3"/>
              </a:spcBef>
            </a:pPr>
            <a:endParaRPr sz="1300" dirty="0"/>
          </a:p>
          <a:p>
            <a:pPr marL="1611630" marR="6350" indent="-1002665">
              <a:lnSpc>
                <a:spcPct val="100400"/>
              </a:lnSpc>
            </a:pPr>
            <a:r>
              <a:rPr lang="ru-RU" sz="1800" dirty="0" smtClean="0">
                <a:solidFill>
                  <a:srgbClr val="292929"/>
                </a:solidFill>
                <a:latin typeface="Arial"/>
                <a:cs typeface="Arial"/>
              </a:rPr>
              <a:t>В подходе </a:t>
            </a:r>
            <a:r>
              <a:rPr lang="ru-RU" sz="1800" dirty="0" err="1" smtClean="0">
                <a:solidFill>
                  <a:srgbClr val="292929"/>
                </a:solidFill>
                <a:latin typeface="Arial"/>
                <a:cs typeface="Arial"/>
              </a:rPr>
              <a:t>Селигмана</a:t>
            </a:r>
            <a:r>
              <a:rPr lang="ru-RU" sz="1800" dirty="0" smtClean="0">
                <a:solidFill>
                  <a:srgbClr val="292929"/>
                </a:solidFill>
                <a:latin typeface="Arial"/>
                <a:cs typeface="Arial"/>
              </a:rPr>
              <a:t> также присутствует буква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 “</a:t>
            </a:r>
            <a:r>
              <a:rPr lang="ru-RU" sz="1800" b="1" spc="-15" dirty="0" smtClean="0">
                <a:solidFill>
                  <a:srgbClr val="000090"/>
                </a:solidFill>
                <a:latin typeface="Arial"/>
                <a:cs typeface="Arial"/>
              </a:rPr>
              <a:t>Э</a:t>
            </a:r>
            <a:r>
              <a:rPr sz="1800" dirty="0" smtClean="0">
                <a:solidFill>
                  <a:srgbClr val="292929"/>
                </a:solidFill>
                <a:latin typeface="Arial"/>
                <a:cs typeface="Arial"/>
              </a:rPr>
              <a:t>”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spc="-5" dirty="0" smtClean="0">
                <a:solidFill>
                  <a:srgbClr val="292929"/>
                </a:solidFill>
                <a:latin typeface="Arial"/>
                <a:cs typeface="Arial"/>
              </a:rPr>
              <a:t>которая относится к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000090"/>
                </a:solidFill>
                <a:latin typeface="Arial"/>
                <a:cs typeface="Arial"/>
              </a:rPr>
              <a:t>энергии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, </a:t>
            </a:r>
            <a:r>
              <a:rPr lang="ru-RU" sz="1800" dirty="0" smtClean="0">
                <a:solidFill>
                  <a:srgbClr val="292929"/>
                </a:solidFill>
                <a:latin typeface="Arial"/>
                <a:cs typeface="Arial"/>
              </a:rPr>
              <a:t>необходимой для прохождения через все стадии этого подхода</a:t>
            </a:r>
            <a:r>
              <a:rPr sz="1800" spc="-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7576" y="2330334"/>
            <a:ext cx="3754436" cy="1159767"/>
          </a:xfrm>
          <a:custGeom>
            <a:avLst/>
            <a:gdLst/>
            <a:ahLst/>
            <a:cxnLst/>
            <a:rect l="l" t="t" r="r" b="b"/>
            <a:pathLst>
              <a:path w="3754436" h="1159767">
                <a:moveTo>
                  <a:pt x="3464493" y="0"/>
                </a:moveTo>
                <a:lnTo>
                  <a:pt x="289941" y="0"/>
                </a:lnTo>
                <a:lnTo>
                  <a:pt x="0" y="579884"/>
                </a:lnTo>
                <a:lnTo>
                  <a:pt x="289941" y="1159767"/>
                </a:lnTo>
                <a:lnTo>
                  <a:pt x="3464493" y="1159767"/>
                </a:lnTo>
                <a:lnTo>
                  <a:pt x="3754436" y="579884"/>
                </a:lnTo>
                <a:lnTo>
                  <a:pt x="3464493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5179" y="2327564"/>
            <a:ext cx="3761508" cy="1167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2300" y="3346086"/>
            <a:ext cx="3898454" cy="1440159"/>
          </a:xfrm>
          <a:custGeom>
            <a:avLst/>
            <a:gdLst/>
            <a:ahLst/>
            <a:cxnLst/>
            <a:rect l="l" t="t" r="r" b="b"/>
            <a:pathLst>
              <a:path w="3898454" h="1440159">
                <a:moveTo>
                  <a:pt x="1949227" y="0"/>
                </a:moveTo>
                <a:lnTo>
                  <a:pt x="0" y="720079"/>
                </a:lnTo>
                <a:lnTo>
                  <a:pt x="1949227" y="1440159"/>
                </a:lnTo>
                <a:lnTo>
                  <a:pt x="3898454" y="720079"/>
                </a:lnTo>
                <a:lnTo>
                  <a:pt x="1949227" y="0"/>
                </a:lnTo>
                <a:close/>
              </a:path>
            </a:pathLst>
          </a:custGeom>
          <a:solidFill>
            <a:srgbClr val="00FD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9815" y="3341715"/>
            <a:ext cx="3906982" cy="1450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3869" y="4714238"/>
            <a:ext cx="3528391" cy="1159767"/>
          </a:xfrm>
          <a:custGeom>
            <a:avLst/>
            <a:gdLst/>
            <a:ahLst/>
            <a:cxnLst/>
            <a:rect l="l" t="t" r="r" b="b"/>
            <a:pathLst>
              <a:path w="3528391" h="1159767">
                <a:moveTo>
                  <a:pt x="0" y="0"/>
                </a:moveTo>
                <a:lnTo>
                  <a:pt x="3528391" y="0"/>
                </a:lnTo>
                <a:lnTo>
                  <a:pt x="3528391" y="1159767"/>
                </a:lnTo>
                <a:lnTo>
                  <a:pt x="0" y="1159767"/>
                </a:lnTo>
                <a:lnTo>
                  <a:pt x="0" y="0"/>
                </a:lnTo>
                <a:close/>
              </a:path>
            </a:pathLst>
          </a:custGeom>
          <a:solidFill>
            <a:srgbClr val="8BC2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9460" y="4709159"/>
            <a:ext cx="3537065" cy="1167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4957" y="5274425"/>
            <a:ext cx="3150523" cy="1853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0200" y="5362459"/>
            <a:ext cx="3024187" cy="1728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0200" y="5362459"/>
            <a:ext cx="3024187" cy="1728787"/>
          </a:xfrm>
          <a:custGeom>
            <a:avLst/>
            <a:gdLst/>
            <a:ahLst/>
            <a:cxnLst/>
            <a:rect l="l" t="t" r="r" b="b"/>
            <a:pathLst>
              <a:path w="3024187" h="1728787">
                <a:moveTo>
                  <a:pt x="0" y="864393"/>
                </a:moveTo>
                <a:lnTo>
                  <a:pt x="5012" y="793500"/>
                </a:lnTo>
                <a:lnTo>
                  <a:pt x="19790" y="724184"/>
                </a:lnTo>
                <a:lnTo>
                  <a:pt x="43945" y="656669"/>
                </a:lnTo>
                <a:lnTo>
                  <a:pt x="77087" y="591178"/>
                </a:lnTo>
                <a:lnTo>
                  <a:pt x="118827" y="527932"/>
                </a:lnTo>
                <a:lnTo>
                  <a:pt x="168777" y="467155"/>
                </a:lnTo>
                <a:lnTo>
                  <a:pt x="226546" y="409068"/>
                </a:lnTo>
                <a:lnTo>
                  <a:pt x="291746" y="353894"/>
                </a:lnTo>
                <a:lnTo>
                  <a:pt x="363987" y="301855"/>
                </a:lnTo>
                <a:lnTo>
                  <a:pt x="442881" y="253175"/>
                </a:lnTo>
                <a:lnTo>
                  <a:pt x="528039" y="208075"/>
                </a:lnTo>
                <a:lnTo>
                  <a:pt x="619070" y="166777"/>
                </a:lnTo>
                <a:lnTo>
                  <a:pt x="715587" y="129506"/>
                </a:lnTo>
                <a:lnTo>
                  <a:pt x="817199" y="96482"/>
                </a:lnTo>
                <a:lnTo>
                  <a:pt x="923518" y="67928"/>
                </a:lnTo>
                <a:lnTo>
                  <a:pt x="1034155" y="44067"/>
                </a:lnTo>
                <a:lnTo>
                  <a:pt x="1148719" y="25121"/>
                </a:lnTo>
                <a:lnTo>
                  <a:pt x="1266824" y="11313"/>
                </a:lnTo>
                <a:lnTo>
                  <a:pt x="1388078" y="2865"/>
                </a:lnTo>
                <a:lnTo>
                  <a:pt x="1512093" y="0"/>
                </a:lnTo>
                <a:lnTo>
                  <a:pt x="1636108" y="2865"/>
                </a:lnTo>
                <a:lnTo>
                  <a:pt x="1757362" y="11313"/>
                </a:lnTo>
                <a:lnTo>
                  <a:pt x="1875467" y="25121"/>
                </a:lnTo>
                <a:lnTo>
                  <a:pt x="1990031" y="44067"/>
                </a:lnTo>
                <a:lnTo>
                  <a:pt x="2100668" y="67928"/>
                </a:lnTo>
                <a:lnTo>
                  <a:pt x="2206987" y="96482"/>
                </a:lnTo>
                <a:lnTo>
                  <a:pt x="2308599" y="129506"/>
                </a:lnTo>
                <a:lnTo>
                  <a:pt x="2405116" y="166777"/>
                </a:lnTo>
                <a:lnTo>
                  <a:pt x="2496147" y="208075"/>
                </a:lnTo>
                <a:lnTo>
                  <a:pt x="2581305" y="253175"/>
                </a:lnTo>
                <a:lnTo>
                  <a:pt x="2660199" y="301855"/>
                </a:lnTo>
                <a:lnTo>
                  <a:pt x="2732440" y="353894"/>
                </a:lnTo>
                <a:lnTo>
                  <a:pt x="2797640" y="409068"/>
                </a:lnTo>
                <a:lnTo>
                  <a:pt x="2855409" y="467155"/>
                </a:lnTo>
                <a:lnTo>
                  <a:pt x="2905359" y="527932"/>
                </a:lnTo>
                <a:lnTo>
                  <a:pt x="2947099" y="591178"/>
                </a:lnTo>
                <a:lnTo>
                  <a:pt x="2980241" y="656669"/>
                </a:lnTo>
                <a:lnTo>
                  <a:pt x="3004396" y="724184"/>
                </a:lnTo>
                <a:lnTo>
                  <a:pt x="3019174" y="793500"/>
                </a:lnTo>
                <a:lnTo>
                  <a:pt x="3024187" y="864393"/>
                </a:lnTo>
                <a:lnTo>
                  <a:pt x="3019174" y="935287"/>
                </a:lnTo>
                <a:lnTo>
                  <a:pt x="3004396" y="1004603"/>
                </a:lnTo>
                <a:lnTo>
                  <a:pt x="2980241" y="1072117"/>
                </a:lnTo>
                <a:lnTo>
                  <a:pt x="2947099" y="1137609"/>
                </a:lnTo>
                <a:lnTo>
                  <a:pt x="2905359" y="1200855"/>
                </a:lnTo>
                <a:lnTo>
                  <a:pt x="2855409" y="1261632"/>
                </a:lnTo>
                <a:lnTo>
                  <a:pt x="2797640" y="1319719"/>
                </a:lnTo>
                <a:lnTo>
                  <a:pt x="2732440" y="1374893"/>
                </a:lnTo>
                <a:lnTo>
                  <a:pt x="2660199" y="1426932"/>
                </a:lnTo>
                <a:lnTo>
                  <a:pt x="2581305" y="1475612"/>
                </a:lnTo>
                <a:lnTo>
                  <a:pt x="2496147" y="1520712"/>
                </a:lnTo>
                <a:lnTo>
                  <a:pt x="2405116" y="1562009"/>
                </a:lnTo>
                <a:lnTo>
                  <a:pt x="2308599" y="1599281"/>
                </a:lnTo>
                <a:lnTo>
                  <a:pt x="2206987" y="1632305"/>
                </a:lnTo>
                <a:lnTo>
                  <a:pt x="2100668" y="1660859"/>
                </a:lnTo>
                <a:lnTo>
                  <a:pt x="1990031" y="1684720"/>
                </a:lnTo>
                <a:lnTo>
                  <a:pt x="1875467" y="1703666"/>
                </a:lnTo>
                <a:lnTo>
                  <a:pt x="1757362" y="1717474"/>
                </a:lnTo>
                <a:lnTo>
                  <a:pt x="1636108" y="1725922"/>
                </a:lnTo>
                <a:lnTo>
                  <a:pt x="1512093" y="1728787"/>
                </a:lnTo>
                <a:lnTo>
                  <a:pt x="1388078" y="1725922"/>
                </a:lnTo>
                <a:lnTo>
                  <a:pt x="1266824" y="1717474"/>
                </a:lnTo>
                <a:lnTo>
                  <a:pt x="1148719" y="1703666"/>
                </a:lnTo>
                <a:lnTo>
                  <a:pt x="1034155" y="1684720"/>
                </a:lnTo>
                <a:lnTo>
                  <a:pt x="923518" y="1660859"/>
                </a:lnTo>
                <a:lnTo>
                  <a:pt x="817199" y="1632305"/>
                </a:lnTo>
                <a:lnTo>
                  <a:pt x="715587" y="1599281"/>
                </a:lnTo>
                <a:lnTo>
                  <a:pt x="619070" y="1562009"/>
                </a:lnTo>
                <a:lnTo>
                  <a:pt x="528039" y="1520712"/>
                </a:lnTo>
                <a:lnTo>
                  <a:pt x="442881" y="1475612"/>
                </a:lnTo>
                <a:lnTo>
                  <a:pt x="363987" y="1426932"/>
                </a:lnTo>
                <a:lnTo>
                  <a:pt x="291746" y="1374893"/>
                </a:lnTo>
                <a:lnTo>
                  <a:pt x="226546" y="1319719"/>
                </a:lnTo>
                <a:lnTo>
                  <a:pt x="168777" y="1261632"/>
                </a:lnTo>
                <a:lnTo>
                  <a:pt x="118827" y="1200855"/>
                </a:lnTo>
                <a:lnTo>
                  <a:pt x="77087" y="1137609"/>
                </a:lnTo>
                <a:lnTo>
                  <a:pt x="43945" y="1072117"/>
                </a:lnTo>
                <a:lnTo>
                  <a:pt x="19790" y="1004603"/>
                </a:lnTo>
                <a:lnTo>
                  <a:pt x="5012" y="935287"/>
                </a:lnTo>
                <a:lnTo>
                  <a:pt x="0" y="864393"/>
                </a:lnTo>
                <a:close/>
              </a:path>
            </a:pathLst>
          </a:custGeom>
          <a:ln w="9524">
            <a:solidFill>
              <a:srgbClr val="D6A7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52644" y="2502556"/>
            <a:ext cx="6434455" cy="3972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>
              <a:lnSpc>
                <a:spcPct val="100000"/>
              </a:lnSpc>
            </a:pPr>
            <a:r>
              <a:rPr lang="ru-RU" sz="2800" spc="-5" dirty="0" smtClean="0">
                <a:solidFill>
                  <a:srgbClr val="292929"/>
                </a:solidFill>
                <a:latin typeface="Arial"/>
                <a:cs typeface="Arial"/>
              </a:rPr>
              <a:t>Проблема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0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572770" indent="4774565">
              <a:lnSpc>
                <a:spcPct val="236200"/>
              </a:lnSpc>
            </a:pPr>
            <a:r>
              <a:rPr lang="ru-RU" sz="1600" dirty="0" smtClean="0">
                <a:solidFill>
                  <a:srgbClr val="292929"/>
                </a:solidFill>
                <a:latin typeface="Arial"/>
                <a:cs typeface="Arial"/>
              </a:rPr>
              <a:t>Убеждения</a:t>
            </a:r>
            <a:r>
              <a:rPr sz="2800" spc="-1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800" spc="-10" dirty="0" smtClean="0">
                <a:solidFill>
                  <a:srgbClr val="292929"/>
                </a:solidFill>
                <a:latin typeface="Arial"/>
                <a:cs typeface="Arial"/>
              </a:rPr>
              <a:t>Последствия</a:t>
            </a:r>
            <a:endParaRPr sz="2800" dirty="0" smtClean="0">
              <a:latin typeface="Arial"/>
              <a:cs typeface="Arial"/>
            </a:endParaRPr>
          </a:p>
          <a:p>
            <a:pPr marL="259715">
              <a:lnSpc>
                <a:spcPts val="2340"/>
              </a:lnSpc>
            </a:pPr>
            <a:r>
              <a:rPr sz="1600" dirty="0" smtClean="0">
                <a:solidFill>
                  <a:srgbClr val="292929"/>
                </a:solidFill>
                <a:latin typeface="Arial"/>
                <a:cs typeface="Arial"/>
              </a:rPr>
              <a:t>(</a:t>
            </a:r>
            <a:r>
              <a:rPr lang="ru-RU" sz="1600" dirty="0" smtClean="0">
                <a:solidFill>
                  <a:srgbClr val="292929"/>
                </a:solidFill>
                <a:latin typeface="Arial"/>
                <a:cs typeface="Arial"/>
              </a:rPr>
              <a:t>поведенческо-чувственные</a:t>
            </a:r>
            <a:r>
              <a:rPr sz="1600" dirty="0" smtClean="0">
                <a:solidFill>
                  <a:srgbClr val="292929"/>
                </a:solidFill>
                <a:latin typeface="Arial"/>
                <a:cs typeface="Arial"/>
              </a:rPr>
              <a:t>)</a:t>
            </a:r>
            <a:endParaRPr sz="1600" dirty="0" smtClean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70"/>
              </a:spcBef>
            </a:pPr>
            <a:endParaRPr sz="1100" dirty="0"/>
          </a:p>
          <a:p>
            <a:pPr marR="6350" algn="r">
              <a:lnSpc>
                <a:spcPct val="100000"/>
              </a:lnSpc>
            </a:pPr>
            <a:r>
              <a:rPr lang="ru-RU" sz="2800" dirty="0" smtClean="0">
                <a:solidFill>
                  <a:srgbClr val="292929"/>
                </a:solidFill>
                <a:latin typeface="Arial"/>
                <a:cs typeface="Arial"/>
              </a:rPr>
              <a:t>Обдумывание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82655" y="2872047"/>
            <a:ext cx="1487977" cy="768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2013" y="2909773"/>
            <a:ext cx="1385887" cy="652461"/>
          </a:xfrm>
          <a:custGeom>
            <a:avLst/>
            <a:gdLst/>
            <a:ahLst/>
            <a:cxnLst/>
            <a:rect l="l" t="t" r="r" b="b"/>
            <a:pathLst>
              <a:path w="1385887" h="652461">
                <a:moveTo>
                  <a:pt x="0" y="0"/>
                </a:moveTo>
                <a:lnTo>
                  <a:pt x="1385887" y="652461"/>
                </a:lnTo>
              </a:path>
            </a:pathLst>
          </a:custGeom>
          <a:ln w="25399">
            <a:solidFill>
              <a:srgbClr val="00FD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2492" y="4534592"/>
            <a:ext cx="1970116" cy="835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2137" y="4570298"/>
            <a:ext cx="1871662" cy="723899"/>
          </a:xfrm>
          <a:custGeom>
            <a:avLst/>
            <a:gdLst/>
            <a:ahLst/>
            <a:cxnLst/>
            <a:rect l="l" t="t" r="r" b="b"/>
            <a:pathLst>
              <a:path w="1871662" h="723899">
                <a:moveTo>
                  <a:pt x="0" y="723899"/>
                </a:moveTo>
                <a:lnTo>
                  <a:pt x="1871662" y="0"/>
                </a:lnTo>
              </a:path>
            </a:pathLst>
          </a:custGeom>
          <a:ln w="25399">
            <a:solidFill>
              <a:srgbClr val="00FD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68409" y="4609407"/>
            <a:ext cx="548640" cy="897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5963" y="4641734"/>
            <a:ext cx="433388" cy="792162"/>
          </a:xfrm>
          <a:custGeom>
            <a:avLst/>
            <a:gdLst/>
            <a:ahLst/>
            <a:cxnLst/>
            <a:rect l="l" t="t" r="r" b="b"/>
            <a:pathLst>
              <a:path w="433388" h="792162">
                <a:moveTo>
                  <a:pt x="0" y="0"/>
                </a:moveTo>
                <a:lnTo>
                  <a:pt x="433388" y="792162"/>
                </a:lnTo>
              </a:path>
            </a:pathLst>
          </a:custGeom>
          <a:ln w="25399">
            <a:solidFill>
              <a:srgbClr val="D6A8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3816" y="3466406"/>
            <a:ext cx="116378" cy="13134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0476" y="3490798"/>
            <a:ext cx="1" cy="1223961"/>
          </a:xfrm>
          <a:custGeom>
            <a:avLst/>
            <a:gdLst/>
            <a:ahLst/>
            <a:cxnLst/>
            <a:rect l="l" t="t" r="r" b="b"/>
            <a:pathLst>
              <a:path w="1" h="1223961">
                <a:moveTo>
                  <a:pt x="0" y="0"/>
                </a:moveTo>
                <a:lnTo>
                  <a:pt x="1" y="1223961"/>
                </a:lnTo>
              </a:path>
            </a:pathLst>
          </a:custGeom>
          <a:ln w="25399">
            <a:solidFill>
              <a:srgbClr val="FF7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52609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3600" dirty="0" smtClean="0">
                <a:solidFill>
                  <a:srgbClr val="CCCCCC"/>
                </a:solidFill>
                <a:latin typeface="Arial"/>
                <a:cs typeface="Arial"/>
              </a:rPr>
              <a:t>Подход НУПО</a:t>
            </a:r>
            <a:r>
              <a:rPr sz="3600" dirty="0" smtClean="0">
                <a:solidFill>
                  <a:srgbClr val="CCCCCC"/>
                </a:solidFill>
                <a:latin typeface="Arial"/>
                <a:cs typeface="Arial"/>
              </a:rPr>
              <a:t>:</a:t>
            </a:r>
            <a:r>
              <a:rPr sz="3600" spc="-5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lang="ru-RU" sz="3600" spc="-20" dirty="0" smtClean="0">
                <a:solidFill>
                  <a:srgbClr val="CCCCCC"/>
                </a:solidFill>
                <a:latin typeface="Arial"/>
                <a:cs typeface="Arial"/>
              </a:rPr>
              <a:t>М. </a:t>
            </a:r>
            <a:r>
              <a:rPr lang="ru-RU" sz="3600" spc="-20" dirty="0" err="1" smtClean="0">
                <a:solidFill>
                  <a:srgbClr val="CCCCCC"/>
                </a:solidFill>
                <a:latin typeface="Arial"/>
                <a:cs typeface="Arial"/>
              </a:rPr>
              <a:t>Селигман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962122"/>
          </a:xfrm>
          <a:prstGeom prst="rect">
            <a:avLst/>
          </a:prstGeom>
        </p:spPr>
        <p:txBody>
          <a:bodyPr vert="horz" wrap="square" lIns="0" tIns="526097" rIns="0" bIns="0" rtlCol="0">
            <a:spAutoFit/>
          </a:bodyPr>
          <a:lstStyle/>
          <a:p>
            <a:pPr marL="5601970">
              <a:lnSpc>
                <a:spcPct val="100000"/>
              </a:lnSpc>
            </a:pPr>
            <a:r>
              <a:rPr lang="ru-RU" sz="2800" dirty="0" smtClean="0">
                <a:solidFill>
                  <a:srgbClr val="000090"/>
                </a:solidFill>
                <a:latin typeface="Arial"/>
                <a:cs typeface="Arial"/>
              </a:rPr>
              <a:t>Таблица НУПО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5099"/>
              </p:ext>
            </p:extLst>
          </p:nvPr>
        </p:nvGraphicFramePr>
        <p:xfrm>
          <a:off x="1379076" y="2042996"/>
          <a:ext cx="8281982" cy="4765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55"/>
                <a:gridCol w="1872419"/>
                <a:gridCol w="1425250"/>
                <a:gridCol w="3399958"/>
              </a:tblGrid>
              <a:tr h="10159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Проблема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D6A8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Последствия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D6A8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Убеждение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D6A8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Обдумывание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D6A800"/>
                    </a:solidFill>
                  </a:tcPr>
                </a:tc>
              </a:tr>
              <a:tr h="17376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Я получил выговор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Мне обидно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6360">
                        <a:lnSpc>
                          <a:spcPct val="99500"/>
                        </a:lnSpc>
                      </a:pPr>
                      <a:r>
                        <a:rPr lang="ru-RU" sz="1800" spc="-2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Учитель думает я плохой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Учитель полагает я могу исправиться и поэтому исправил меня</a:t>
                      </a:r>
                      <a:r>
                        <a:rPr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Если бы он думал, что я безнадежный, он бы не поправлял</a:t>
                      </a:r>
                      <a:r>
                        <a:rPr lang="ru-RU" sz="1800" spc="-5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меня вовсе</a:t>
                      </a:r>
                      <a:r>
                        <a:rPr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2012052">
                <a:tc>
                  <a:txBody>
                    <a:bodyPr/>
                    <a:lstStyle/>
                    <a:p>
                      <a:pPr marL="85090" marR="298450">
                        <a:lnSpc>
                          <a:spcPts val="2100"/>
                        </a:lnSpc>
                      </a:pPr>
                      <a:r>
                        <a:rPr lang="ru-RU"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Мальчик глазеет</a:t>
                      </a:r>
                      <a:r>
                        <a:rPr lang="ru-RU" sz="18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на меня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95605">
                        <a:lnSpc>
                          <a:spcPts val="2100"/>
                        </a:lnSpc>
                      </a:pPr>
                      <a:r>
                        <a:rPr lang="ru-RU"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Я подошел и пригрозил ему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24460">
                        <a:lnSpc>
                          <a:spcPct val="99100"/>
                        </a:lnSpc>
                      </a:pPr>
                      <a:r>
                        <a:rPr lang="ru-RU" sz="1800" spc="-5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Он думает он сильнее меня и хочет подраться</a:t>
                      </a:r>
                      <a:r>
                        <a:rPr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5250">
                        <a:lnSpc>
                          <a:spcPct val="99100"/>
                        </a:lnSpc>
                      </a:pPr>
                      <a:r>
                        <a:rPr lang="ru-RU"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Мальчик может меня боятся и глазеет</a:t>
                      </a:r>
                      <a:r>
                        <a:rPr lang="ru-RU" sz="1800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потому что переживает, что я могу его побить. Глазеет – не означает, что он хочет подраться</a:t>
                      </a:r>
                      <a:r>
                        <a:rPr sz="18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30" dirty="0" smtClean="0">
                <a:solidFill>
                  <a:srgbClr val="CCCCCC"/>
                </a:solidFill>
                <a:latin typeface="Arial"/>
                <a:cs typeface="Arial"/>
              </a:rPr>
              <a:t>Работа с рассказами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5966" y="3103129"/>
            <a:ext cx="3427729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Нарисуйте или создайте два варианта рассказа</a:t>
            </a:r>
            <a:r>
              <a:rPr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rgbClr val="292929"/>
                </a:solidFill>
                <a:latin typeface="Arial"/>
                <a:cs typeface="Arial"/>
              </a:rPr>
              <a:t>подлинный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292929"/>
                </a:solidFill>
                <a:latin typeface="Arial"/>
                <a:cs typeface="Arial"/>
              </a:rPr>
              <a:t>(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волшебное зеркало</a:t>
            </a:r>
            <a:r>
              <a:rPr dirty="0" smtClean="0">
                <a:solidFill>
                  <a:srgbClr val="292929"/>
                </a:solidFill>
                <a:latin typeface="Arial"/>
                <a:cs typeface="Arial"/>
              </a:rPr>
              <a:t>)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и внешний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292929"/>
                </a:solidFill>
                <a:latin typeface="Arial"/>
                <a:cs typeface="Arial"/>
              </a:rPr>
              <a:t>(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волшебный телескоп</a:t>
            </a:r>
            <a:r>
              <a:rPr spc="-10" dirty="0" smtClean="0">
                <a:solidFill>
                  <a:srgbClr val="292929"/>
                </a:solidFill>
                <a:latin typeface="Arial"/>
                <a:cs typeface="Arial"/>
              </a:rPr>
              <a:t>).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Повесьте их в классе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и используйте для того чтобы отмечать время 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'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развлечений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'</a:t>
            </a:r>
            <a:r>
              <a:rPr spc="-1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и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'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обязанностей</a:t>
            </a:r>
            <a:r>
              <a:rPr spc="-10" dirty="0" smtClean="0">
                <a:solidFill>
                  <a:srgbClr val="292929"/>
                </a:solidFill>
                <a:latin typeface="Arial"/>
                <a:cs typeface="Arial"/>
              </a:rPr>
              <a:t>'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5966" y="5650850"/>
            <a:ext cx="3089275" cy="93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spc="-15" dirty="0" smtClean="0">
                <a:solidFill>
                  <a:srgbClr val="292929"/>
                </a:solidFill>
                <a:latin typeface="Arial"/>
                <a:cs typeface="Arial"/>
              </a:rPr>
              <a:t>Заполните таблицу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292929"/>
                </a:solidFill>
                <a:latin typeface="Arial"/>
                <a:cs typeface="Arial"/>
              </a:rPr>
              <a:t>‘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Развлечения и обязанности</a:t>
            </a:r>
            <a:r>
              <a:rPr sz="2000" dirty="0" smtClean="0">
                <a:solidFill>
                  <a:srgbClr val="292929"/>
                </a:solidFill>
                <a:latin typeface="Arial"/>
                <a:cs typeface="Arial"/>
              </a:rPr>
              <a:t>’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6777" y="3103129"/>
            <a:ext cx="3597910" cy="310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rgbClr val="292929"/>
                </a:solidFill>
                <a:latin typeface="Arial"/>
                <a:cs typeface="Arial"/>
              </a:rPr>
              <a:t>Отправьте копию рассказа домой с просьбой к родителям рассказать (или написать) своему ребенку жизненный рассказ про то как</a:t>
            </a:r>
            <a:r>
              <a:rPr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92929"/>
                </a:solidFill>
                <a:latin typeface="Arial"/>
                <a:cs typeface="Arial"/>
              </a:rPr>
              <a:t>(1)</a:t>
            </a:r>
            <a:r>
              <a:rPr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rgbClr val="292929"/>
                </a:solidFill>
                <a:latin typeface="Arial"/>
                <a:cs typeface="Arial"/>
              </a:rPr>
              <a:t>они делали то, что им нравилось</a:t>
            </a:r>
            <a:r>
              <a:rPr spc="-10" dirty="0" smtClean="0">
                <a:solidFill>
                  <a:srgbClr val="292929"/>
                </a:solidFill>
                <a:latin typeface="Arial"/>
                <a:cs typeface="Arial"/>
              </a:rPr>
              <a:t>,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или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292929"/>
                </a:solidFill>
                <a:latin typeface="Arial"/>
                <a:cs typeface="Arial"/>
              </a:rPr>
              <a:t>(2)</a:t>
            </a:r>
            <a:r>
              <a:rPr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rgbClr val="292929"/>
                </a:solidFill>
                <a:latin typeface="Arial"/>
                <a:cs typeface="Arial"/>
              </a:rPr>
              <a:t>они делали то, что от них требовалось</a:t>
            </a:r>
            <a:r>
              <a:rPr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Попросите учащихся рассказать (или прочитать) рассказы своих родителей всему классу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6777" y="6260450"/>
            <a:ext cx="3527425" cy="62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8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d)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Спланируйте на неделю </a:t>
            </a:r>
            <a:r>
              <a:rPr dirty="0" smtClean="0">
                <a:solidFill>
                  <a:srgbClr val="292929"/>
                </a:solidFill>
                <a:latin typeface="Arial"/>
                <a:cs typeface="Arial"/>
              </a:rPr>
              <a:t>‘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развлечения и обязанности</a:t>
            </a:r>
            <a:r>
              <a:rPr sz="2000" dirty="0" smtClean="0">
                <a:solidFill>
                  <a:srgbClr val="292929"/>
                </a:solidFill>
                <a:latin typeface="Arial"/>
                <a:cs typeface="Arial"/>
              </a:rPr>
              <a:t>’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1687" y="1906473"/>
            <a:ext cx="7661273" cy="936625"/>
          </a:xfrm>
          <a:custGeom>
            <a:avLst/>
            <a:gdLst/>
            <a:ahLst/>
            <a:cxnLst/>
            <a:rect l="l" t="t" r="r" b="b"/>
            <a:pathLst>
              <a:path w="7661273" h="936625">
                <a:moveTo>
                  <a:pt x="0" y="0"/>
                </a:moveTo>
                <a:lnTo>
                  <a:pt x="7661273" y="0"/>
                </a:lnTo>
                <a:lnTo>
                  <a:pt x="7661273" y="936625"/>
                </a:lnTo>
                <a:lnTo>
                  <a:pt x="0" y="936625"/>
                </a:lnTo>
                <a:lnTo>
                  <a:pt x="0" y="0"/>
                </a:lnTo>
                <a:close/>
              </a:path>
            </a:pathLst>
          </a:custGeom>
          <a:solidFill>
            <a:srgbClr val="D4FCA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40427" y="1972513"/>
            <a:ext cx="7004684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2800"/>
              </a:lnSpc>
            </a:pP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4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sz="24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2400" b="1" spc="-15" dirty="0" smtClean="0">
                <a:solidFill>
                  <a:srgbClr val="000090"/>
                </a:solidFill>
                <a:latin typeface="Arial"/>
                <a:cs typeface="Arial"/>
              </a:rPr>
              <a:t>Внутренняя и внешняя мотивация</a:t>
            </a:r>
            <a:r>
              <a:rPr sz="2400" b="1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r>
              <a:rPr lang="ru-RU" sz="2400" spc="-15" dirty="0" smtClean="0">
                <a:solidFill>
                  <a:srgbClr val="000090"/>
                </a:solidFill>
                <a:latin typeface="Arial"/>
                <a:cs typeface="Arial"/>
              </a:rPr>
              <a:t>Развлечения и обязанности Королевы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331454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2880360">
              <a:lnSpc>
                <a:spcPct val="100000"/>
              </a:lnSpc>
            </a:pPr>
            <a:r>
              <a:rPr lang="ru-RU" sz="2800" spc="-30" dirty="0" smtClean="0">
                <a:solidFill>
                  <a:srgbClr val="000090"/>
                </a:solidFill>
                <a:latin typeface="Arial"/>
                <a:cs typeface="Arial"/>
              </a:rPr>
              <a:t>Таблица развлечений и обязанностей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79640"/>
              </p:ext>
            </p:extLst>
          </p:nvPr>
        </p:nvGraphicFramePr>
        <p:xfrm>
          <a:off x="1883901" y="2258897"/>
          <a:ext cx="7848596" cy="4564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149"/>
                <a:gridCol w="358231"/>
                <a:gridCol w="1603918"/>
                <a:gridCol w="358231"/>
                <a:gridCol w="1603918"/>
                <a:gridCol w="358231"/>
                <a:gridCol w="1603918"/>
              </a:tblGrid>
              <a:tr h="1466849">
                <a:tc>
                  <a:txBody>
                    <a:bodyPr/>
                    <a:lstStyle/>
                    <a:p>
                      <a:endParaRPr sz="4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105410">
                        <a:lnSpc>
                          <a:spcPts val="21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Что мне нравится делать 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развлечение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 marR="283210">
                        <a:lnSpc>
                          <a:spcPts val="21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Что необходимо сделать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обязанность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 marR="283210">
                        <a:lnSpc>
                          <a:spcPct val="988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Как сделать обязанности более приятными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обязанность</a:t>
                      </a:r>
                      <a:r>
                        <a:rPr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6737">
                <a:tc rowSpan="4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Школа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0E4D5"/>
                    </a:solidFill>
                  </a:tcPr>
                </a:tc>
              </a:tr>
              <a:tr h="273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0E4D5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0E4D5"/>
                    </a:solidFill>
                  </a:tcPr>
                </a:tc>
              </a:tr>
              <a:tr h="5840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336736">
                <a:tc rowSpan="4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Дом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F8F2EC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8F2EC"/>
                    </a:solidFill>
                  </a:tcPr>
                </a:tc>
              </a:tr>
              <a:tr h="273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solidFill>
                      <a:srgbClr val="F8F2EC"/>
                    </a:solidFill>
                  </a:tcPr>
                </a:tc>
              </a:tr>
              <a:tr h="584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21CA1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331454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2879725">
              <a:lnSpc>
                <a:spcPct val="100000"/>
              </a:lnSpc>
            </a:pPr>
            <a:r>
              <a:rPr lang="ru-RU" sz="2800" spc="-30" dirty="0" smtClean="0">
                <a:solidFill>
                  <a:srgbClr val="000090"/>
                </a:solidFill>
                <a:latin typeface="Arial"/>
                <a:cs typeface="Arial"/>
              </a:rPr>
              <a:t>Развлечения и обязанности на неделю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52106"/>
              </p:ext>
            </p:extLst>
          </p:nvPr>
        </p:nvGraphicFramePr>
        <p:xfrm>
          <a:off x="1523537" y="2042996"/>
          <a:ext cx="8280396" cy="4956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674"/>
                <a:gridCol w="970904"/>
                <a:gridCol w="2496126"/>
                <a:gridCol w="1044723"/>
                <a:gridCol w="2569969"/>
              </a:tblGrid>
              <a:tr h="603518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FD85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Развлечения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FD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Обязанности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FD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1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Понедельник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tabLst>
                          <a:tab pos="240982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ct val="100000"/>
                        </a:lnSpc>
                        <a:tabLst>
                          <a:tab pos="248348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621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spc="-4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Вторник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tabLst>
                          <a:tab pos="240982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ct val="100000"/>
                        </a:lnSpc>
                        <a:tabLst>
                          <a:tab pos="248348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  <a:tr h="621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spc="-2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Среда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tabLst>
                          <a:tab pos="240982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ct val="100000"/>
                        </a:lnSpc>
                        <a:tabLst>
                          <a:tab pos="248348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621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Четверг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tabLst>
                          <a:tab pos="240982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ct val="100000"/>
                        </a:lnSpc>
                        <a:tabLst>
                          <a:tab pos="248348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  <a:tr h="621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Пятница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tabLst>
                          <a:tab pos="240982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ct val="100000"/>
                        </a:lnSpc>
                        <a:tabLst>
                          <a:tab pos="248348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621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Суббота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tabLst>
                          <a:tab pos="240982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ct val="100000"/>
                        </a:lnSpc>
                        <a:tabLst>
                          <a:tab pos="248348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  <a:tr h="621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Воскресенье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tabLst>
                          <a:tab pos="240982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997300"/>
                      </a:solidFill>
                      <a:prstDash val="solid"/>
                    </a:lnL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ct val="100000"/>
                        </a:lnSpc>
                        <a:tabLst>
                          <a:tab pos="2483485" algn="l"/>
                        </a:tabLst>
                      </a:pPr>
                      <a:r>
                        <a:rPr lang="ru-RU" sz="110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Подпись</a:t>
                      </a:r>
                      <a:r>
                        <a:rPr sz="1100" u="sng" dirty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997300"/>
                      </a:solidFill>
                      <a:prstDash val="solid"/>
                    </a:lnR>
                    <a:lnT w="12699">
                      <a:solidFill>
                        <a:srgbClr val="997300"/>
                      </a:solidFill>
                      <a:prstDash val="solid"/>
                    </a:lnT>
                    <a:lnB w="12699">
                      <a:solidFill>
                        <a:srgbClr val="9973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30" dirty="0" smtClean="0">
                <a:solidFill>
                  <a:srgbClr val="CCCCCC"/>
                </a:solidFill>
                <a:latin typeface="Arial"/>
                <a:cs typeface="Arial"/>
              </a:rPr>
              <a:t>Работа с рассказами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5966" y="3103129"/>
            <a:ext cx="3484879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a)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Попросите учеников нарисовать один род занятий от которого их мысли парят, другой вид от которого руки танцуют, и третий вид, от чего душа поет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5966" y="5653289"/>
            <a:ext cx="32221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b)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Заполните таблицу МРД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6777" y="3108514"/>
            <a:ext cx="3583940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89900"/>
              </a:lnSpc>
              <a:tabLst>
                <a:tab pos="1466850" algn="l"/>
                <a:tab pos="2186940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c)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Отправьте копию рассказа, попросив родителей рассказать своему ребенку о том, что заставляет их мысли парить, руки танцевать, а душу петь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	</a:t>
            </a:r>
            <a:r>
              <a:rPr lang="ru-RU" sz="2000" spc="-15" dirty="0" smtClean="0">
                <a:solidFill>
                  <a:srgbClr val="292929"/>
                </a:solidFill>
                <a:latin typeface="Arial"/>
                <a:cs typeface="Arial"/>
              </a:rPr>
              <a:t> В классе, пусть каждый ребенок объяснит, что рассказали ему родители. Пусть каждый ученик скажет одну вещь про родителей, которой он удивился</a:t>
            </a:r>
            <a:r>
              <a:rPr sz="2000" spc="-15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1687" y="1906473"/>
            <a:ext cx="7661273" cy="936625"/>
          </a:xfrm>
          <a:custGeom>
            <a:avLst/>
            <a:gdLst/>
            <a:ahLst/>
            <a:cxnLst/>
            <a:rect l="l" t="t" r="r" b="b"/>
            <a:pathLst>
              <a:path w="7661273" h="936625">
                <a:moveTo>
                  <a:pt x="0" y="0"/>
                </a:moveTo>
                <a:lnTo>
                  <a:pt x="7661273" y="0"/>
                </a:lnTo>
                <a:lnTo>
                  <a:pt x="7661273" y="936625"/>
                </a:lnTo>
                <a:lnTo>
                  <a:pt x="0" y="936625"/>
                </a:lnTo>
                <a:lnTo>
                  <a:pt x="0" y="0"/>
                </a:lnTo>
                <a:close/>
              </a:path>
            </a:pathLst>
          </a:custGeom>
          <a:solidFill>
            <a:srgbClr val="D4FCA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40427" y="1952193"/>
            <a:ext cx="715708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90"/>
                </a:solidFill>
                <a:latin typeface="Arial"/>
                <a:cs typeface="Arial"/>
              </a:rPr>
              <a:t>5</a:t>
            </a:r>
            <a:r>
              <a:rPr sz="2400" b="1" spc="-1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sz="2400" b="1" spc="-5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2400" b="1" spc="-15" dirty="0" smtClean="0">
                <a:solidFill>
                  <a:srgbClr val="000090"/>
                </a:solidFill>
                <a:latin typeface="Arial"/>
                <a:cs typeface="Arial"/>
              </a:rPr>
              <a:t>Подлинный интерес</a:t>
            </a:r>
            <a:r>
              <a:rPr sz="2400" b="1" spc="-5" dirty="0" smtClean="0">
                <a:solidFill>
                  <a:srgbClr val="000090"/>
                </a:solidFill>
                <a:latin typeface="Arial"/>
                <a:cs typeface="Arial"/>
              </a:rPr>
              <a:t>_</a:t>
            </a:r>
            <a:r>
              <a:rPr lang="ru-RU" sz="2400" spc="-15" dirty="0" smtClean="0">
                <a:solidFill>
                  <a:srgbClr val="000090"/>
                </a:solidFill>
                <a:latin typeface="Arial"/>
                <a:cs typeface="Arial"/>
              </a:rPr>
              <a:t>Волшебная лампа мистера кота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96212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5675630">
              <a:lnSpc>
                <a:spcPct val="100000"/>
              </a:lnSpc>
            </a:pP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Таблица МРД</a:t>
            </a:r>
            <a:endParaRPr sz="32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58511"/>
              </p:ext>
            </p:extLst>
          </p:nvPr>
        </p:nvGraphicFramePr>
        <p:xfrm>
          <a:off x="1091738" y="2116021"/>
          <a:ext cx="8640760" cy="4856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52"/>
                <a:gridCol w="1728152"/>
                <a:gridCol w="1728152"/>
                <a:gridCol w="1728152"/>
                <a:gridCol w="1728152"/>
              </a:tblGrid>
              <a:tr h="502847">
                <a:tc>
                  <a:txBody>
                    <a:bodyPr/>
                    <a:lstStyle/>
                    <a:p>
                      <a:endParaRPr sz="4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неделя </a:t>
                      </a:r>
                      <a:r>
                        <a:rPr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неделя</a:t>
                      </a:r>
                      <a:r>
                        <a:rPr lang="en-US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неделя</a:t>
                      </a:r>
                      <a:r>
                        <a:rPr lang="en-US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неделя</a:t>
                      </a:r>
                      <a:r>
                        <a:rPr lang="en-US"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</a:tr>
              <a:tr h="5028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Мысли парят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5028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Руки танцуют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</a:tr>
              <a:tr h="5028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Душа поет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</a:tr>
              <a:tr h="914327">
                <a:tc gridSpan="5"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Есть ли что-то, что происходит более часто и влияет</a:t>
                      </a:r>
                      <a:r>
                        <a:rPr lang="ru-RU" sz="1800" b="1" spc="-5" baseline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на мысли, руки и душу</a:t>
                      </a:r>
                      <a:r>
                        <a:rPr sz="1800" b="1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endParaRPr sz="1000" dirty="0"/>
                    </a:p>
                    <a:p>
                      <a:pPr marL="552450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Уточните ниже в каждом пункте</a:t>
                      </a:r>
                      <a:r>
                        <a:rPr sz="1800" b="1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28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Мысли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28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Руки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8F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28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7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Душа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D47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0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20" dirty="0" smtClean="0">
                <a:solidFill>
                  <a:srgbClr val="D9D9D9"/>
                </a:solidFill>
                <a:latin typeface="Arial"/>
                <a:cs typeface="Arial"/>
              </a:rPr>
              <a:t>Знакомство с программой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5841" y="1868333"/>
            <a:ext cx="7258050" cy="5178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400">
              <a:lnSpc>
                <a:spcPct val="129299"/>
              </a:lnSpc>
            </a:pPr>
            <a:r>
              <a:rPr sz="2050" spc="-770" dirty="0">
                <a:solidFill>
                  <a:srgbClr val="A5B592"/>
                </a:solidFill>
                <a:latin typeface="Wingdings"/>
                <a:cs typeface="Wingdings"/>
              </a:rPr>
              <a:t></a:t>
            </a:r>
            <a:r>
              <a:rPr sz="2050" spc="80" dirty="0">
                <a:solidFill>
                  <a:srgbClr val="A5B592"/>
                </a:solidFill>
                <a:latin typeface="Times New Roman"/>
                <a:cs typeface="Times New Roman"/>
              </a:rPr>
              <a:t> </a:t>
            </a:r>
            <a:r>
              <a:rPr lang="ru-RU" sz="2050" spc="80" dirty="0">
                <a:solidFill>
                  <a:srgbClr val="A5B592"/>
                </a:solidFill>
                <a:latin typeface="Times New Roman"/>
                <a:cs typeface="Times New Roman"/>
              </a:rPr>
              <a:t> </a:t>
            </a:r>
            <a:r>
              <a:rPr lang="ru-RU" sz="2600" dirty="0">
                <a:latin typeface="Arial"/>
                <a:cs typeface="Arial"/>
              </a:rPr>
              <a:t>П</a:t>
            </a:r>
            <a:r>
              <a:rPr lang="ru-RU" sz="2600" dirty="0" smtClean="0">
                <a:latin typeface="Arial"/>
                <a:cs typeface="Arial"/>
              </a:rPr>
              <a:t>рограмма </a:t>
            </a:r>
            <a:r>
              <a:rPr lang="en-US" sz="2600" dirty="0" err="1" smtClean="0">
                <a:latin typeface="Arial"/>
                <a:cs typeface="Arial"/>
              </a:rPr>
              <a:t>E</a:t>
            </a:r>
            <a:r>
              <a:rPr sz="2600" dirty="0" err="1" smtClean="0">
                <a:latin typeface="Arial"/>
                <a:cs typeface="Arial"/>
              </a:rPr>
              <a:t>ccomi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Pron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lang="ru-RU" sz="2600" spc="-5" dirty="0" smtClean="0">
                <a:latin typeface="Arial"/>
                <a:cs typeface="Arial"/>
              </a:rPr>
              <a:t>разработана для обучения </a:t>
            </a:r>
            <a:r>
              <a:rPr lang="ru-RU" sz="2600" b="1" spc="-20" dirty="0" smtClean="0">
                <a:solidFill>
                  <a:srgbClr val="FF6600"/>
                </a:solidFill>
                <a:latin typeface="Arial"/>
                <a:cs typeface="Arial"/>
              </a:rPr>
              <a:t>всего класса </a:t>
            </a:r>
            <a:r>
              <a:rPr lang="ru-RU" sz="2600" dirty="0" smtClean="0">
                <a:latin typeface="Arial"/>
                <a:cs typeface="Arial"/>
              </a:rPr>
              <a:t>либо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lang="ru-RU" sz="2600" b="1" dirty="0" smtClean="0">
                <a:solidFill>
                  <a:srgbClr val="FF6600"/>
                </a:solidFill>
                <a:latin typeface="Arial"/>
                <a:cs typeface="Arial"/>
              </a:rPr>
              <a:t>малых групп</a:t>
            </a:r>
            <a:r>
              <a:rPr sz="2600" b="1" spc="-1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2600" dirty="0" smtClean="0">
                <a:latin typeface="Arial"/>
                <a:cs typeface="Arial"/>
              </a:rPr>
              <a:t>и она легко может быть адаптирована для работы 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lang="ru-RU" sz="2600" b="1" spc="-25" dirty="0" smtClean="0">
                <a:solidFill>
                  <a:srgbClr val="FF6600"/>
                </a:solidFill>
                <a:latin typeface="Arial"/>
                <a:cs typeface="Arial"/>
              </a:rPr>
              <a:t>тет-а-тет</a:t>
            </a:r>
            <a:r>
              <a:rPr sz="26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ru-RU" sz="2600" dirty="0">
                <a:latin typeface="Arial"/>
                <a:cs typeface="Arial"/>
              </a:rPr>
              <a:t> </a:t>
            </a:r>
            <a:r>
              <a:rPr lang="ru-RU" sz="2600" dirty="0" smtClean="0">
                <a:latin typeface="Arial"/>
                <a:cs typeface="Arial"/>
              </a:rPr>
              <a:t>с учащимися</a:t>
            </a:r>
            <a:r>
              <a:rPr sz="2600" spc="-10" dirty="0" smtClean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 dirty="0"/>
          </a:p>
          <a:p>
            <a:pPr marL="12700" marR="6350">
              <a:lnSpc>
                <a:spcPct val="130300"/>
              </a:lnSpc>
            </a:pPr>
            <a:r>
              <a:rPr sz="2050" spc="-770" dirty="0">
                <a:solidFill>
                  <a:srgbClr val="A5B592"/>
                </a:solidFill>
                <a:latin typeface="Wingdings"/>
                <a:cs typeface="Wingdings"/>
              </a:rPr>
              <a:t></a:t>
            </a:r>
            <a:r>
              <a:rPr sz="2050" spc="80" dirty="0">
                <a:solidFill>
                  <a:srgbClr val="A5B592"/>
                </a:solidFill>
                <a:latin typeface="Times New Roman"/>
                <a:cs typeface="Times New Roman"/>
              </a:rPr>
              <a:t> </a:t>
            </a:r>
            <a:r>
              <a:rPr lang="ru-RU" sz="2600" dirty="0" smtClean="0">
                <a:latin typeface="Arial"/>
                <a:cs typeface="Arial"/>
              </a:rPr>
              <a:t>Программа </a:t>
            </a:r>
            <a:r>
              <a:rPr sz="2600" dirty="0" err="1" smtClean="0">
                <a:latin typeface="Arial"/>
                <a:cs typeface="Arial"/>
              </a:rPr>
              <a:t>Eccomi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Pron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lang="ru-RU" sz="2600" spc="-5" dirty="0" smtClean="0">
                <a:latin typeface="Arial"/>
                <a:cs typeface="Arial"/>
              </a:rPr>
              <a:t>основана на </a:t>
            </a:r>
            <a:r>
              <a:rPr lang="ru-RU" sz="2600" spc="-5" dirty="0" err="1" smtClean="0">
                <a:latin typeface="Arial"/>
                <a:cs typeface="Arial"/>
              </a:rPr>
              <a:t>фундаметальном</a:t>
            </a:r>
            <a:r>
              <a:rPr lang="ru-RU" sz="2600" spc="-5" dirty="0" smtClean="0">
                <a:latin typeface="Arial"/>
                <a:cs typeface="Arial"/>
              </a:rPr>
              <a:t> предположении, что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lang="ru-RU" sz="2600" spc="-15" dirty="0" smtClean="0">
                <a:solidFill>
                  <a:srgbClr val="0000FF"/>
                </a:solidFill>
                <a:latin typeface="Arial"/>
                <a:cs typeface="Arial"/>
              </a:rPr>
              <a:t>академическое развитие учащихся и индивидуальное развитие – неразрывно связанны друг с другом. 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28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761426"/>
          </a:xfrm>
          <a:prstGeom prst="rect">
            <a:avLst/>
          </a:prstGeom>
        </p:spPr>
        <p:txBody>
          <a:bodyPr vert="horz" wrap="square" lIns="0" tIns="144462" rIns="0" bIns="0" rtlCol="0">
            <a:spAutoFit/>
          </a:bodyPr>
          <a:lstStyle/>
          <a:p>
            <a:pPr marL="1892300">
              <a:lnSpc>
                <a:spcPct val="100000"/>
              </a:lnSpc>
            </a:pPr>
            <a:r>
              <a:rPr lang="ru-RU" sz="4000" spc="-30" dirty="0" smtClean="0">
                <a:solidFill>
                  <a:srgbClr val="000090"/>
                </a:solidFill>
                <a:latin typeface="Arial"/>
                <a:cs typeface="Arial"/>
              </a:rPr>
              <a:t>Стена родителей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626" y="1395298"/>
            <a:ext cx="8785223" cy="5778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331454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947545">
              <a:lnSpc>
                <a:spcPct val="100000"/>
              </a:lnSpc>
            </a:pPr>
            <a:r>
              <a:rPr lang="ru-RU" sz="2800" dirty="0" smtClean="0">
                <a:solidFill>
                  <a:srgbClr val="000090"/>
                </a:solidFill>
                <a:latin typeface="Arial"/>
                <a:cs typeface="Arial"/>
              </a:rPr>
              <a:t>Критерии для внеклассной деятельности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7576" y="1977909"/>
            <a:ext cx="7661273" cy="4608512"/>
          </a:xfrm>
          <a:custGeom>
            <a:avLst/>
            <a:gdLst/>
            <a:ahLst/>
            <a:cxnLst/>
            <a:rect l="l" t="t" r="r" b="b"/>
            <a:pathLst>
              <a:path w="7661273" h="4608512">
                <a:moveTo>
                  <a:pt x="0" y="0"/>
                </a:moveTo>
                <a:lnTo>
                  <a:pt x="7661273" y="0"/>
                </a:lnTo>
                <a:lnTo>
                  <a:pt x="7661273" y="4608512"/>
                </a:lnTo>
                <a:lnTo>
                  <a:pt x="0" y="4608512"/>
                </a:lnTo>
                <a:lnTo>
                  <a:pt x="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6316" y="2150629"/>
            <a:ext cx="7409180" cy="53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292929"/>
              </a:buClr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Минимум одно задание должны быть проделано самостоятельно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9"/>
              </a:spcBef>
              <a:buClr>
                <a:srgbClr val="292929"/>
              </a:buClr>
              <a:buFont typeface="Arial"/>
              <a:buAutoNum type="arabicParenR"/>
            </a:pPr>
            <a:endParaRPr sz="550" dirty="0"/>
          </a:p>
          <a:p>
            <a:pPr marL="12700" marR="6350">
              <a:lnSpc>
                <a:spcPct val="146700"/>
              </a:lnSpc>
              <a:buClr>
                <a:srgbClr val="292929"/>
              </a:buClr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Минимум одно задание должно способствовать применению навыка в повседневной жизни </a:t>
            </a:r>
            <a:r>
              <a:rPr sz="2000" dirty="0" smtClean="0">
                <a:solidFill>
                  <a:srgbClr val="292929"/>
                </a:solidFill>
                <a:latin typeface="Arial"/>
                <a:cs typeface="Arial"/>
              </a:rPr>
              <a:t>(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школа, дом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);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9"/>
              </a:spcBef>
              <a:buClr>
                <a:srgbClr val="292929"/>
              </a:buClr>
              <a:buFont typeface="Arial"/>
              <a:buAutoNum type="arabicParenR"/>
            </a:pPr>
            <a:endParaRPr sz="650" dirty="0"/>
          </a:p>
          <a:p>
            <a:pPr>
              <a:lnSpc>
                <a:spcPts val="1000"/>
              </a:lnSpc>
              <a:buClr>
                <a:srgbClr val="292929"/>
              </a:buClr>
              <a:buFont typeface="Arial"/>
              <a:buAutoNum type="arabicParenR"/>
            </a:pPr>
            <a:endParaRPr sz="1000" dirty="0"/>
          </a:p>
          <a:p>
            <a:pPr marL="308610" indent="-296545">
              <a:lnSpc>
                <a:spcPct val="100000"/>
              </a:lnSpc>
              <a:buClr>
                <a:srgbClr val="292929"/>
              </a:buClr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Минимум одно задание должно включать в себя работу в небольшой группе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2700" marR="570865">
              <a:lnSpc>
                <a:spcPct val="150400"/>
              </a:lnSpc>
              <a:spcBef>
                <a:spcPts val="490"/>
              </a:spcBef>
              <a:buClr>
                <a:srgbClr val="292929"/>
              </a:buClr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Минимум одно задание должно включать в себя родителей, делящихся своим опытом в отношении определенного навыка, чтобы сделать их активными участниками и улучшить обсуждение в классе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2700" marR="34290">
              <a:lnSpc>
                <a:spcPct val="150800"/>
              </a:lnSpc>
              <a:spcBef>
                <a:spcPts val="459"/>
              </a:spcBef>
              <a:buClr>
                <a:srgbClr val="292929"/>
              </a:buClr>
              <a:buFont typeface="Arial"/>
              <a:buAutoNum type="arabicParenR"/>
              <a:tabLst>
                <a:tab pos="308610" algn="l"/>
              </a:tabLst>
            </a:pP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предоставить задание привязывающее определенный навык к одному (или более) школьным предметам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Arial"/>
                <a:cs typeface="Arial"/>
              </a:rPr>
              <a:t>Эффективное применение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6316" y="2003400"/>
            <a:ext cx="3393440" cy="5097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239395" indent="-444500">
              <a:lnSpc>
                <a:spcPct val="1477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ясные правила перед обсуждением в группе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"/>
              </a:spcBef>
            </a:pPr>
            <a:endParaRPr dirty="0"/>
          </a:p>
          <a:p>
            <a:pPr marL="457200" marR="114935" indent="-444500">
              <a:lnSpc>
                <a:spcPct val="150500"/>
              </a:lnSpc>
              <a:tabLst>
                <a:tab pos="459740" algn="l"/>
              </a:tabLst>
            </a:pPr>
            <a:r>
              <a:rPr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pc="-840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предоставление положительных отзывов</a:t>
            </a:r>
            <a:r>
              <a:rPr dirty="0" smtClean="0">
                <a:solidFill>
                  <a:srgbClr val="292929"/>
                </a:solidFill>
                <a:latin typeface="Arial"/>
                <a:cs typeface="Arial"/>
              </a:rPr>
              <a:t> (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воодушевление</a:t>
            </a:r>
            <a:r>
              <a:rPr dirty="0" smtClean="0">
                <a:solidFill>
                  <a:srgbClr val="292929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dirty="0"/>
          </a:p>
          <a:p>
            <a:pPr>
              <a:lnSpc>
                <a:spcPts val="1000"/>
              </a:lnSpc>
            </a:pPr>
            <a:endParaRPr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благодарим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</a:pPr>
            <a:endParaRPr dirty="0"/>
          </a:p>
          <a:p>
            <a:pPr>
              <a:lnSpc>
                <a:spcPts val="1000"/>
              </a:lnSpc>
            </a:pPr>
            <a:endParaRPr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pc="-10" dirty="0" smtClean="0">
                <a:solidFill>
                  <a:srgbClr val="292929"/>
                </a:solidFill>
                <a:latin typeface="Arial"/>
                <a:cs typeface="Arial"/>
              </a:rPr>
              <a:t>все вовлечены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6"/>
              </a:spcBef>
            </a:pPr>
            <a:endParaRPr dirty="0"/>
          </a:p>
          <a:p>
            <a:pPr marL="457200" marR="782955" indent="-444500">
              <a:lnSpc>
                <a:spcPct val="150500"/>
              </a:lnSpc>
              <a:tabLst>
                <a:tab pos="459740" algn="l"/>
              </a:tabLst>
            </a:pPr>
            <a:r>
              <a:rPr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pc="-840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нет правильных и неправильных ответов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8"/>
              </a:spcBef>
            </a:pPr>
            <a:endParaRPr dirty="0"/>
          </a:p>
          <a:p>
            <a:pPr>
              <a:lnSpc>
                <a:spcPts val="1000"/>
              </a:lnSpc>
            </a:pPr>
            <a:endParaRPr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pc="-84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dirty="0" smtClean="0">
                <a:solidFill>
                  <a:srgbClr val="292929"/>
                </a:solidFill>
                <a:latin typeface="Arial"/>
                <a:cs typeface="Arial"/>
              </a:rPr>
              <a:t>вовлечение членов семьи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8037" y="2338562"/>
            <a:ext cx="3960812" cy="3872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Arial"/>
                <a:cs typeface="Arial"/>
              </a:rPr>
              <a:t>Ключевые моменты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0100" y="2371252"/>
            <a:ext cx="4572000" cy="3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700" marR="130175" indent="-508000">
              <a:lnSpc>
                <a:spcPct val="128800"/>
              </a:lnSpc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2200" spc="-20" dirty="0" smtClean="0">
                <a:solidFill>
                  <a:srgbClr val="292929"/>
                </a:solidFill>
                <a:latin typeface="Arial"/>
                <a:cs typeface="Arial"/>
              </a:rPr>
              <a:t>Цель- самостоятельное изучение материала</a:t>
            </a:r>
            <a:endParaRPr sz="1200" dirty="0"/>
          </a:p>
          <a:p>
            <a:pPr marL="527050" indent="-51435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2200" spc="-10" dirty="0" smtClean="0">
                <a:solidFill>
                  <a:srgbClr val="292929"/>
                </a:solidFill>
                <a:latin typeface="Arial"/>
                <a:cs typeface="Arial"/>
              </a:rPr>
              <a:t>Систематический </a:t>
            </a:r>
            <a:endParaRPr sz="2200" dirty="0" smtClean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60"/>
              </a:spcBef>
              <a:buClr>
                <a:srgbClr val="000099"/>
              </a:buClr>
              <a:buFont typeface="Arial"/>
              <a:buAutoNum type="arabicPeriod"/>
            </a:pPr>
            <a:endParaRPr sz="1300" dirty="0"/>
          </a:p>
          <a:p>
            <a:pPr marL="527050" indent="-51435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2200" spc="-15" dirty="0" smtClean="0">
                <a:solidFill>
                  <a:srgbClr val="292929"/>
                </a:solidFill>
                <a:latin typeface="Arial"/>
                <a:cs typeface="Arial"/>
              </a:rPr>
              <a:t>Стиль</a:t>
            </a:r>
            <a:endParaRPr sz="2200" dirty="0" smtClean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0"/>
              </a:spcBef>
              <a:buClr>
                <a:srgbClr val="000099"/>
              </a:buClr>
              <a:buFont typeface="Arial"/>
              <a:buAutoNum type="arabicPeriod"/>
            </a:pPr>
            <a:endParaRPr sz="1200" dirty="0"/>
          </a:p>
          <a:p>
            <a:pPr marL="527050" indent="-51435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2200" spc="-15" dirty="0" err="1" smtClean="0">
                <a:solidFill>
                  <a:srgbClr val="292929"/>
                </a:solidFill>
                <a:latin typeface="Arial"/>
                <a:cs typeface="Arial"/>
              </a:rPr>
              <a:t>Задействованность</a:t>
            </a:r>
            <a:r>
              <a:rPr lang="ru-RU" sz="2200" spc="-15" dirty="0" smtClean="0">
                <a:solidFill>
                  <a:srgbClr val="292929"/>
                </a:solidFill>
                <a:latin typeface="Arial"/>
                <a:cs typeface="Arial"/>
              </a:rPr>
              <a:t> семьи</a:t>
            </a:r>
            <a:endParaRPr sz="1300" dirty="0"/>
          </a:p>
          <a:p>
            <a:pPr marL="527050" indent="-51435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2200" spc="-15" dirty="0" err="1" smtClean="0">
                <a:solidFill>
                  <a:srgbClr val="292929"/>
                </a:solidFill>
                <a:latin typeface="Arial"/>
                <a:cs typeface="Arial"/>
              </a:rPr>
              <a:t>Трансдисциплинарность</a:t>
            </a:r>
            <a:endParaRPr sz="1300" dirty="0"/>
          </a:p>
          <a:p>
            <a:pPr marL="527050" indent="-51435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2200" spc="-10" dirty="0" smtClean="0">
                <a:solidFill>
                  <a:srgbClr val="292929"/>
                </a:solidFill>
                <a:latin typeface="Arial"/>
                <a:cs typeface="Arial"/>
              </a:rPr>
              <a:t>Оценка</a:t>
            </a:r>
            <a:endParaRPr sz="2200" dirty="0" smtClean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9"/>
              </a:spcBef>
              <a:buClr>
                <a:srgbClr val="000099"/>
              </a:buClr>
              <a:buFont typeface="Arial"/>
              <a:buAutoNum type="arabicPeriod"/>
            </a:pPr>
            <a:endParaRPr sz="1200" dirty="0"/>
          </a:p>
          <a:p>
            <a:pPr marL="527050" indent="-51435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526415" algn="l"/>
              </a:tabLst>
            </a:pPr>
            <a:r>
              <a:rPr lang="ru-RU" sz="2200" spc="-10" dirty="0" smtClean="0">
                <a:solidFill>
                  <a:srgbClr val="292929"/>
                </a:solidFill>
                <a:latin typeface="Arial"/>
                <a:cs typeface="Arial"/>
              </a:rPr>
              <a:t>Ведется в настоящее время/открытый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8037" y="2791894"/>
            <a:ext cx="3960812" cy="2966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0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spc="-30" dirty="0" smtClean="0">
                <a:solidFill>
                  <a:srgbClr val="000090"/>
                </a:solidFill>
                <a:latin typeface="Arial"/>
                <a:cs typeface="Arial"/>
              </a:rPr>
              <a:t>Перспективы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427" y="2313650"/>
            <a:ext cx="3693795" cy="4637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481965" lvl="0" indent="-444500">
              <a:lnSpc>
                <a:spcPct val="107600"/>
              </a:lnSpc>
              <a:tabLst>
                <a:tab pos="459740" algn="l"/>
              </a:tabLst>
            </a:pPr>
            <a:r>
              <a:rPr sz="2400" spc="-915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400" dirty="0">
                <a:solidFill>
                  <a:srgbClr val="292929"/>
                </a:solidFill>
                <a:latin typeface="Arial"/>
                <a:cs typeface="Arial"/>
              </a:rPr>
              <a:t>EPC-это составная часть школьной программы </a:t>
            </a:r>
            <a:endParaRPr 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marR="481965" indent="-444500">
              <a:lnSpc>
                <a:spcPct val="107600"/>
              </a:lnSpc>
              <a:tabLst>
                <a:tab pos="459740" algn="l"/>
              </a:tabLst>
            </a:pPr>
            <a:r>
              <a:rPr lang="ru-RU" sz="2400" spc="-9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915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Новые технологии  </a:t>
            </a:r>
            <a:endParaRPr sz="2400" dirty="0" smtClean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400" spc="-915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 smtClean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Сообщество практикующих 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4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srgbClr val="292929"/>
                </a:solidFill>
                <a:latin typeface="Arial"/>
                <a:cs typeface="Arial"/>
              </a:rPr>
              <a:t>Средняя и высшая школа 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 dirty="0"/>
          </a:p>
          <a:p>
            <a:pPr marL="901700" marR="6350" indent="-444500">
              <a:lnSpc>
                <a:spcPct val="100400"/>
              </a:lnSpc>
              <a:tabLst>
                <a:tab pos="896619" algn="l"/>
              </a:tabLst>
            </a:pPr>
            <a:r>
              <a:rPr sz="2000" spc="-950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2000" spc="-95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Начальная школа: 1 ° год эксперимента (12-13 лет)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4412" y="2981637"/>
            <a:ext cx="3754437" cy="2812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37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431207"/>
          </a:xfrm>
          <a:prstGeom prst="rect">
            <a:avLst/>
          </a:prstGeom>
        </p:spPr>
        <p:txBody>
          <a:bodyPr vert="horz" wrap="square" lIns="0" tIns="61277" rIns="0" bIns="0" rtlCol="0">
            <a:spAutoFit/>
          </a:bodyPr>
          <a:lstStyle/>
          <a:p>
            <a:pPr marL="5216525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1326" y="1257185"/>
            <a:ext cx="7661273" cy="5616573"/>
          </a:xfrm>
          <a:custGeom>
            <a:avLst/>
            <a:gdLst/>
            <a:ahLst/>
            <a:cxnLst/>
            <a:rect l="l" t="t" r="r" b="b"/>
            <a:pathLst>
              <a:path w="7661273" h="5616573">
                <a:moveTo>
                  <a:pt x="0" y="0"/>
                </a:moveTo>
                <a:lnTo>
                  <a:pt x="7661273" y="0"/>
                </a:lnTo>
                <a:lnTo>
                  <a:pt x="7661273" y="5616573"/>
                </a:lnTo>
                <a:lnTo>
                  <a:pt x="0" y="5616573"/>
                </a:lnTo>
                <a:lnTo>
                  <a:pt x="0" y="0"/>
                </a:lnTo>
                <a:close/>
              </a:path>
            </a:pathLst>
          </a:custGeom>
          <a:solidFill>
            <a:srgbClr val="E5FDD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25287" y="3057409"/>
            <a:ext cx="5184775" cy="1200150"/>
          </a:xfrm>
          <a:custGeom>
            <a:avLst/>
            <a:gdLst/>
            <a:ahLst/>
            <a:cxnLst/>
            <a:rect l="l" t="t" r="r" b="b"/>
            <a:pathLst>
              <a:path w="5184775" h="1200150">
                <a:moveTo>
                  <a:pt x="0" y="0"/>
                </a:moveTo>
                <a:lnTo>
                  <a:pt x="5184775" y="0"/>
                </a:lnTo>
                <a:lnTo>
                  <a:pt x="518477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solidFill>
            <a:srgbClr val="EDDCF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825287" y="3057409"/>
            <a:ext cx="5184773" cy="1200149"/>
          </a:xfrm>
          <a:custGeom>
            <a:avLst/>
            <a:gdLst/>
            <a:ahLst/>
            <a:cxnLst/>
            <a:rect l="l" t="t" r="r" b="b"/>
            <a:pathLst>
              <a:path w="5184773" h="1200149">
                <a:moveTo>
                  <a:pt x="0" y="0"/>
                </a:moveTo>
                <a:lnTo>
                  <a:pt x="5184773" y="0"/>
                </a:lnTo>
                <a:lnTo>
                  <a:pt x="5184773" y="1200149"/>
                </a:lnTo>
                <a:lnTo>
                  <a:pt x="0" y="1200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9AB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80066" y="1252105"/>
            <a:ext cx="7494905" cy="626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5" dirty="0" smtClean="0">
                <a:solidFill>
                  <a:srgbClr val="292929"/>
                </a:solidFill>
                <a:latin typeface="Arial"/>
                <a:cs typeface="Arial"/>
              </a:rPr>
              <a:t>Общая цель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6350">
              <a:lnSpc>
                <a:spcPct val="100400"/>
              </a:lnSpc>
              <a:spcBef>
                <a:spcPts val="370"/>
              </a:spcBef>
            </a:pP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Разработайте учебную  программу (важный опыт обучения и передовая методика), направленную на развитие коммуникабельности и личных качеств учащихся(не когнитивные навыки / факторы).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36345" marR="1350010">
              <a:lnSpc>
                <a:spcPct val="98800"/>
              </a:lnSpc>
            </a:pPr>
            <a:r>
              <a:rPr lang="ru-RU" dirty="0" smtClean="0">
                <a:solidFill>
                  <a:srgbClr val="000090"/>
                </a:solidFill>
                <a:latin typeface="Trebuchet MS"/>
                <a:cs typeface="Trebuchet MS"/>
              </a:rPr>
              <a:t>Какие виды  образовательной деятельности, </a:t>
            </a:r>
            <a:r>
              <a:rPr lang="ru-RU" dirty="0">
                <a:solidFill>
                  <a:srgbClr val="000090"/>
                </a:solidFill>
                <a:latin typeface="Trebuchet MS"/>
                <a:cs typeface="Trebuchet MS"/>
              </a:rPr>
              <a:t>инструменты и </a:t>
            </a:r>
            <a:r>
              <a:rPr lang="ru-RU" dirty="0" smtClean="0">
                <a:solidFill>
                  <a:srgbClr val="000090"/>
                </a:solidFill>
                <a:latin typeface="Trebuchet MS"/>
                <a:cs typeface="Trebuchet MS"/>
              </a:rPr>
              <a:t>методология </a:t>
            </a:r>
            <a:r>
              <a:rPr lang="ru-RU" dirty="0">
                <a:solidFill>
                  <a:srgbClr val="000090"/>
                </a:solidFill>
                <a:latin typeface="Trebuchet MS"/>
                <a:cs typeface="Trebuchet MS"/>
              </a:rPr>
              <a:t>необходимы для </a:t>
            </a:r>
            <a:r>
              <a:rPr lang="ru-RU" dirty="0" smtClean="0">
                <a:solidFill>
                  <a:srgbClr val="000090"/>
                </a:solidFill>
                <a:latin typeface="Trebuchet MS"/>
                <a:cs typeface="Trebuchet MS"/>
              </a:rPr>
              <a:t>создания программы, направленной на развитие самостоятельного обучения </a:t>
            </a:r>
            <a:r>
              <a:rPr lang="ru-RU" dirty="0">
                <a:solidFill>
                  <a:srgbClr val="000090"/>
                </a:solidFill>
                <a:latin typeface="Trebuchet MS"/>
                <a:cs typeface="Trebuchet MS"/>
              </a:rPr>
              <a:t>и </a:t>
            </a:r>
            <a:r>
              <a:rPr lang="ru-RU" dirty="0" smtClean="0">
                <a:solidFill>
                  <a:srgbClr val="000090"/>
                </a:solidFill>
                <a:latin typeface="Trebuchet MS"/>
                <a:cs typeface="Trebuchet MS"/>
              </a:rPr>
              <a:t>социальных навыков?</a:t>
            </a: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2000" b="1" dirty="0" smtClean="0">
                <a:solidFill>
                  <a:srgbClr val="292929"/>
                </a:solidFill>
                <a:latin typeface="Arial"/>
                <a:cs typeface="Arial"/>
              </a:rPr>
              <a:t>Шаги и конкретные цели </a:t>
            </a:r>
            <a:r>
              <a:rPr sz="2000" b="1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457200" marR="123825" indent="-444500">
              <a:lnSpc>
                <a:spcPts val="1920"/>
              </a:lnSpc>
              <a:spcBef>
                <a:spcPts val="459"/>
              </a:spcBef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анализ и обзор учебных программ и социальных и / личных навыков детей;</a:t>
            </a:r>
            <a:endParaRPr sz="2000" dirty="0">
              <a:latin typeface="Arial"/>
              <a:cs typeface="Arial"/>
            </a:endParaRPr>
          </a:p>
          <a:p>
            <a:pPr marL="457200" marR="349250" indent="-444500">
              <a:lnSpc>
                <a:spcPts val="1920"/>
              </a:lnSpc>
              <a:spcBef>
                <a:spcPts val="459"/>
              </a:spcBef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определение характеристик, методов и содержания ежедневной   образовательной деятельности в классе;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395"/>
              </a:lnSpc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развитие эффективного метода взаимодействия  с семьями;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 представление успешного опыта вниманию семей 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26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1376" y="1334973"/>
            <a:ext cx="2514599" cy="2514599"/>
          </a:xfrm>
          <a:custGeom>
            <a:avLst/>
            <a:gdLst/>
            <a:ahLst/>
            <a:cxnLst/>
            <a:rect l="l" t="t" r="r" b="b"/>
            <a:pathLst>
              <a:path w="2514599" h="2514599">
                <a:moveTo>
                  <a:pt x="0" y="1257299"/>
                </a:moveTo>
                <a:lnTo>
                  <a:pt x="4167" y="1154181"/>
                </a:lnTo>
                <a:lnTo>
                  <a:pt x="16455" y="1053358"/>
                </a:lnTo>
                <a:lnTo>
                  <a:pt x="36540" y="955155"/>
                </a:lnTo>
                <a:lnTo>
                  <a:pt x="64097" y="859895"/>
                </a:lnTo>
                <a:lnTo>
                  <a:pt x="98804" y="767901"/>
                </a:lnTo>
                <a:lnTo>
                  <a:pt x="140337" y="679497"/>
                </a:lnTo>
                <a:lnTo>
                  <a:pt x="188372" y="595007"/>
                </a:lnTo>
                <a:lnTo>
                  <a:pt x="242585" y="514754"/>
                </a:lnTo>
                <a:lnTo>
                  <a:pt x="302654" y="439062"/>
                </a:lnTo>
                <a:lnTo>
                  <a:pt x="368254" y="368254"/>
                </a:lnTo>
                <a:lnTo>
                  <a:pt x="439062" y="302654"/>
                </a:lnTo>
                <a:lnTo>
                  <a:pt x="514754" y="242585"/>
                </a:lnTo>
                <a:lnTo>
                  <a:pt x="595007" y="188372"/>
                </a:lnTo>
                <a:lnTo>
                  <a:pt x="679498" y="140337"/>
                </a:lnTo>
                <a:lnTo>
                  <a:pt x="767901" y="98804"/>
                </a:lnTo>
                <a:lnTo>
                  <a:pt x="859895" y="64097"/>
                </a:lnTo>
                <a:lnTo>
                  <a:pt x="955156" y="36540"/>
                </a:lnTo>
                <a:lnTo>
                  <a:pt x="1053359" y="16455"/>
                </a:lnTo>
                <a:lnTo>
                  <a:pt x="1154181" y="4167"/>
                </a:lnTo>
                <a:lnTo>
                  <a:pt x="1257299" y="0"/>
                </a:lnTo>
                <a:lnTo>
                  <a:pt x="1360417" y="4167"/>
                </a:lnTo>
                <a:lnTo>
                  <a:pt x="1461240" y="16455"/>
                </a:lnTo>
                <a:lnTo>
                  <a:pt x="1559443" y="36540"/>
                </a:lnTo>
                <a:lnTo>
                  <a:pt x="1654703" y="64097"/>
                </a:lnTo>
                <a:lnTo>
                  <a:pt x="1746697" y="98804"/>
                </a:lnTo>
                <a:lnTo>
                  <a:pt x="1835101" y="140337"/>
                </a:lnTo>
                <a:lnTo>
                  <a:pt x="1919591" y="188372"/>
                </a:lnTo>
                <a:lnTo>
                  <a:pt x="1999844" y="242585"/>
                </a:lnTo>
                <a:lnTo>
                  <a:pt x="2075537" y="302654"/>
                </a:lnTo>
                <a:lnTo>
                  <a:pt x="2146344" y="368254"/>
                </a:lnTo>
                <a:lnTo>
                  <a:pt x="2211945" y="439062"/>
                </a:lnTo>
                <a:lnTo>
                  <a:pt x="2272013" y="514754"/>
                </a:lnTo>
                <a:lnTo>
                  <a:pt x="2326227" y="595007"/>
                </a:lnTo>
                <a:lnTo>
                  <a:pt x="2374261" y="679497"/>
                </a:lnTo>
                <a:lnTo>
                  <a:pt x="2415794" y="767901"/>
                </a:lnTo>
                <a:lnTo>
                  <a:pt x="2450501" y="859895"/>
                </a:lnTo>
                <a:lnTo>
                  <a:pt x="2478058" y="955155"/>
                </a:lnTo>
                <a:lnTo>
                  <a:pt x="2498143" y="1053358"/>
                </a:lnTo>
                <a:lnTo>
                  <a:pt x="2510431" y="1154181"/>
                </a:lnTo>
                <a:lnTo>
                  <a:pt x="2514599" y="1257299"/>
                </a:lnTo>
                <a:lnTo>
                  <a:pt x="2510431" y="1360417"/>
                </a:lnTo>
                <a:lnTo>
                  <a:pt x="2498143" y="1461240"/>
                </a:lnTo>
                <a:lnTo>
                  <a:pt x="2478058" y="1559443"/>
                </a:lnTo>
                <a:lnTo>
                  <a:pt x="2450501" y="1654703"/>
                </a:lnTo>
                <a:lnTo>
                  <a:pt x="2415794" y="1746697"/>
                </a:lnTo>
                <a:lnTo>
                  <a:pt x="2374261" y="1835101"/>
                </a:lnTo>
                <a:lnTo>
                  <a:pt x="2326227" y="1919591"/>
                </a:lnTo>
                <a:lnTo>
                  <a:pt x="2272013" y="1999844"/>
                </a:lnTo>
                <a:lnTo>
                  <a:pt x="2211945" y="2075536"/>
                </a:lnTo>
                <a:lnTo>
                  <a:pt x="2146344" y="2146344"/>
                </a:lnTo>
                <a:lnTo>
                  <a:pt x="2075537" y="2211944"/>
                </a:lnTo>
                <a:lnTo>
                  <a:pt x="1999844" y="2272013"/>
                </a:lnTo>
                <a:lnTo>
                  <a:pt x="1919591" y="2326226"/>
                </a:lnTo>
                <a:lnTo>
                  <a:pt x="1835101" y="2374261"/>
                </a:lnTo>
                <a:lnTo>
                  <a:pt x="1746697" y="2415794"/>
                </a:lnTo>
                <a:lnTo>
                  <a:pt x="1654703" y="2450501"/>
                </a:lnTo>
                <a:lnTo>
                  <a:pt x="1559443" y="2478058"/>
                </a:lnTo>
                <a:lnTo>
                  <a:pt x="1461240" y="2498143"/>
                </a:lnTo>
                <a:lnTo>
                  <a:pt x="1360417" y="2510431"/>
                </a:lnTo>
                <a:lnTo>
                  <a:pt x="1257299" y="2514599"/>
                </a:lnTo>
                <a:lnTo>
                  <a:pt x="1154181" y="2510431"/>
                </a:lnTo>
                <a:lnTo>
                  <a:pt x="1053359" y="2498143"/>
                </a:lnTo>
                <a:lnTo>
                  <a:pt x="955156" y="2478058"/>
                </a:lnTo>
                <a:lnTo>
                  <a:pt x="859895" y="2450501"/>
                </a:lnTo>
                <a:lnTo>
                  <a:pt x="767901" y="2415794"/>
                </a:lnTo>
                <a:lnTo>
                  <a:pt x="679498" y="2374261"/>
                </a:lnTo>
                <a:lnTo>
                  <a:pt x="595007" y="2326226"/>
                </a:lnTo>
                <a:lnTo>
                  <a:pt x="514754" y="2272013"/>
                </a:lnTo>
                <a:lnTo>
                  <a:pt x="439062" y="2211944"/>
                </a:lnTo>
                <a:lnTo>
                  <a:pt x="368254" y="2146344"/>
                </a:lnTo>
                <a:lnTo>
                  <a:pt x="302654" y="2075536"/>
                </a:lnTo>
                <a:lnTo>
                  <a:pt x="242585" y="1999844"/>
                </a:lnTo>
                <a:lnTo>
                  <a:pt x="188372" y="1919591"/>
                </a:lnTo>
                <a:lnTo>
                  <a:pt x="140337" y="1835101"/>
                </a:lnTo>
                <a:lnTo>
                  <a:pt x="98804" y="1746697"/>
                </a:lnTo>
                <a:lnTo>
                  <a:pt x="64097" y="1654703"/>
                </a:lnTo>
                <a:lnTo>
                  <a:pt x="36540" y="1559443"/>
                </a:lnTo>
                <a:lnTo>
                  <a:pt x="16455" y="1461240"/>
                </a:lnTo>
                <a:lnTo>
                  <a:pt x="4167" y="1360417"/>
                </a:lnTo>
                <a:lnTo>
                  <a:pt x="0" y="1257299"/>
                </a:lnTo>
                <a:close/>
              </a:path>
            </a:pathLst>
          </a:custGeom>
          <a:ln w="126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74238" y="1833448"/>
            <a:ext cx="6059487" cy="1287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621375" y="1630248"/>
            <a:ext cx="261936" cy="1371599"/>
          </a:xfrm>
          <a:custGeom>
            <a:avLst/>
            <a:gdLst/>
            <a:ahLst/>
            <a:cxnLst/>
            <a:rect l="l" t="t" r="r" b="b"/>
            <a:pathLst>
              <a:path w="261936" h="1371599">
                <a:moveTo>
                  <a:pt x="0" y="0"/>
                </a:moveTo>
                <a:lnTo>
                  <a:pt x="261936" y="0"/>
                </a:lnTo>
                <a:lnTo>
                  <a:pt x="261936" y="1371599"/>
                </a:lnTo>
                <a:lnTo>
                  <a:pt x="0" y="1371599"/>
                </a:lnTo>
              </a:path>
            </a:pathLst>
          </a:custGeom>
          <a:ln w="76199">
            <a:solidFill>
              <a:srgbClr val="4349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74238" y="349135"/>
            <a:ext cx="1724024" cy="544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797652"/>
          </a:xfrm>
          <a:prstGeom prst="rect">
            <a:avLst/>
          </a:prstGeom>
        </p:spPr>
        <p:txBody>
          <a:bodyPr vert="horz" wrap="square" lIns="0" tIns="119378" rIns="0" bIns="0" rtlCol="0">
            <a:spAutoFit/>
          </a:bodyPr>
          <a:lstStyle/>
          <a:p>
            <a:pPr marL="2207895">
              <a:lnSpc>
                <a:spcPct val="100000"/>
              </a:lnSpc>
            </a:pPr>
            <a:r>
              <a:rPr lang="ru-RU" spc="-15" dirty="0" smtClean="0"/>
              <a:t>Спасибо!</a:t>
            </a:r>
            <a:endParaRPr spc="-15" dirty="0"/>
          </a:p>
        </p:txBody>
      </p:sp>
      <p:sp>
        <p:nvSpPr>
          <p:cNvPr id="7" name="object 7"/>
          <p:cNvSpPr txBox="1"/>
          <p:nvPr/>
        </p:nvSpPr>
        <p:spPr>
          <a:xfrm>
            <a:off x="3345352" y="2558553"/>
            <a:ext cx="6243320" cy="152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-15" dirty="0" smtClean="0">
                <a:solidFill>
                  <a:srgbClr val="292929"/>
                </a:solidFill>
                <a:latin typeface="Candara"/>
                <a:cs typeface="Candara"/>
              </a:rPr>
              <a:t>Контактная информация</a:t>
            </a:r>
            <a:r>
              <a:rPr sz="2800" b="1" spc="-15" dirty="0" smtClean="0">
                <a:solidFill>
                  <a:srgbClr val="292929"/>
                </a:solidFill>
                <a:latin typeface="Candara"/>
                <a:cs typeface="Candara"/>
              </a:rPr>
              <a:t>:</a:t>
            </a:r>
            <a:endParaRPr sz="2800" dirty="0">
              <a:latin typeface="Candara"/>
              <a:cs typeface="Candara"/>
            </a:endParaRPr>
          </a:p>
          <a:p>
            <a:pPr>
              <a:lnSpc>
                <a:spcPts val="800"/>
              </a:lnSpc>
              <a:spcBef>
                <a:spcPts val="23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673100">
              <a:lnSpc>
                <a:spcPct val="100000"/>
              </a:lnSpc>
            </a:pPr>
            <a:r>
              <a:rPr lang="ru-RU" sz="2400" spc="-10" dirty="0" smtClean="0">
                <a:solidFill>
                  <a:srgbClr val="292929"/>
                </a:solidFill>
                <a:latin typeface="Candara"/>
                <a:cs typeface="Candara"/>
              </a:rPr>
              <a:t>Джессики </a:t>
            </a:r>
            <a:r>
              <a:rPr lang="ru-RU" sz="2400" spc="-10" dirty="0" err="1" smtClean="0">
                <a:solidFill>
                  <a:srgbClr val="292929"/>
                </a:solidFill>
                <a:latin typeface="Candara"/>
                <a:cs typeface="Candara"/>
              </a:rPr>
              <a:t>Бертолани</a:t>
            </a:r>
            <a:r>
              <a:rPr sz="2400" spc="-10" dirty="0" smtClean="0">
                <a:solidFill>
                  <a:srgbClr val="292929"/>
                </a:solidFill>
                <a:latin typeface="Candara"/>
                <a:cs typeface="Candara"/>
              </a:rPr>
              <a:t>:</a:t>
            </a:r>
            <a:r>
              <a:rPr sz="2400" spc="-5" dirty="0" smtClean="0">
                <a:solidFill>
                  <a:srgbClr val="292929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j</a:t>
            </a:r>
            <a:r>
              <a:rPr sz="240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e</a:t>
            </a:r>
            <a:r>
              <a:rPr sz="2400" spc="-15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ss</a:t>
            </a:r>
            <a:r>
              <a:rPr sz="2400" spc="-1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ica.b</a:t>
            </a:r>
            <a:r>
              <a:rPr sz="240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er</a:t>
            </a:r>
            <a:r>
              <a:rPr sz="2400" spc="-15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tolani@</a:t>
            </a:r>
            <a:r>
              <a:rPr sz="2400" spc="-2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u</a:t>
            </a:r>
            <a:r>
              <a:rPr sz="2400" spc="-1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ni</a:t>
            </a:r>
            <a:r>
              <a:rPr sz="240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vr</a:t>
            </a:r>
            <a:r>
              <a:rPr sz="2400" spc="-10" dirty="0">
                <a:solidFill>
                  <a:srgbClr val="292929"/>
                </a:solidFill>
                <a:latin typeface="Candara"/>
                <a:cs typeface="Candara"/>
                <a:hlinkClick r:id="rId4"/>
              </a:rPr>
              <a:t>.it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46463" y="4138498"/>
            <a:ext cx="2133600" cy="2005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42551" y="4498859"/>
            <a:ext cx="4559298" cy="2305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24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ts val="4760"/>
              </a:lnSpc>
            </a:pPr>
            <a:r>
              <a:rPr lang="ru-RU" sz="4000" spc="-30" dirty="0" smtClean="0">
                <a:solidFill>
                  <a:srgbClr val="000090"/>
                </a:solidFill>
                <a:latin typeface="Arial"/>
                <a:cs typeface="Arial"/>
              </a:rPr>
              <a:t>Цели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6315" y="1909313"/>
            <a:ext cx="3499485" cy="5647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00">
              <a:lnSpc>
                <a:spcPct val="79200"/>
              </a:lnSpc>
            </a:pPr>
            <a:r>
              <a:rPr sz="2000" dirty="0">
                <a:solidFill>
                  <a:srgbClr val="3366FF"/>
                </a:solidFill>
                <a:latin typeface="Arial"/>
                <a:cs typeface="Arial"/>
              </a:rPr>
              <a:t>1)</a:t>
            </a:r>
            <a:r>
              <a:rPr sz="2000" spc="-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ru-RU" sz="2000" spc="-15" dirty="0" smtClean="0">
                <a:latin typeface="Arial"/>
                <a:cs typeface="Arial"/>
              </a:rPr>
              <a:t>Цель </a:t>
            </a:r>
            <a:r>
              <a:rPr lang="en-US" sz="2000" spc="-15" dirty="0" smtClean="0">
                <a:latin typeface="Arial"/>
                <a:cs typeface="Arial"/>
              </a:rPr>
              <a:t>E</a:t>
            </a:r>
            <a:r>
              <a:rPr sz="2000" spc="-15" dirty="0" smtClean="0">
                <a:latin typeface="Arial"/>
                <a:cs typeface="Arial"/>
              </a:rPr>
              <a:t>P</a:t>
            </a:r>
            <a:r>
              <a:rPr lang="ru-RU" sz="2000" spc="-5" dirty="0">
                <a:latin typeface="Arial"/>
                <a:cs typeface="Arial"/>
              </a:rPr>
              <a:t> </a:t>
            </a:r>
            <a:r>
              <a:rPr lang="ru-RU" sz="2000" spc="-5" dirty="0" smtClean="0">
                <a:latin typeface="Arial"/>
                <a:cs typeface="Arial"/>
              </a:rPr>
              <a:t>- начать направлять учащихся  на путь к </a:t>
            </a:r>
            <a:r>
              <a:rPr lang="ru-RU" sz="2000" b="1" dirty="0" smtClean="0">
                <a:solidFill>
                  <a:srgbClr val="FF6600"/>
                </a:solidFill>
                <a:latin typeface="Arial"/>
                <a:cs typeface="Arial"/>
              </a:rPr>
              <a:t>самостоятельному обучению</a:t>
            </a:r>
            <a:r>
              <a:rPr lang="ru-RU" sz="2000" b="1" dirty="0">
                <a:solidFill>
                  <a:srgbClr val="FF660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6350">
              <a:lnSpc>
                <a:spcPct val="80000"/>
              </a:lnSpc>
            </a:pPr>
            <a:r>
              <a:rPr lang="ru-RU" sz="2000" dirty="0" smtClean="0">
                <a:latin typeface="Arial"/>
                <a:cs typeface="Arial"/>
              </a:rPr>
              <a:t>Каждый рассказ основан на основных понятиях исследований в современной педагогической и возрастной психологии, связанных со способностью </a:t>
            </a:r>
            <a:r>
              <a:rPr lang="ru-RU" sz="2000" b="1" dirty="0" smtClean="0">
                <a:solidFill>
                  <a:srgbClr val="FF6600"/>
                </a:solidFill>
                <a:latin typeface="Arial"/>
                <a:cs typeface="Arial"/>
              </a:rPr>
              <a:t>эффективного самостоятельного обучения.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4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0014">
              <a:lnSpc>
                <a:spcPct val="79400"/>
              </a:lnSpc>
            </a:pPr>
            <a:r>
              <a:rPr lang="ru-RU" sz="2000" spc="-15" dirty="0" smtClean="0">
                <a:latin typeface="Arial"/>
                <a:cs typeface="Arial"/>
              </a:rPr>
              <a:t>Персонажи и события из рассказов помогают учащимся увидеть как эти понятия могут быть использованы для улучшения жизни.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6063152" y="2036228"/>
            <a:ext cx="3448436" cy="5435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0245">
              <a:lnSpc>
                <a:spcPct val="79200"/>
              </a:lnSpc>
            </a:pPr>
            <a:r>
              <a:rPr dirty="0"/>
              <a:t>2)</a:t>
            </a:r>
            <a:r>
              <a:rPr spc="-5" dirty="0"/>
              <a:t> </a:t>
            </a:r>
            <a:r>
              <a:rPr dirty="0"/>
              <a:t>Eccomi</a:t>
            </a:r>
            <a:r>
              <a:rPr spc="-5" dirty="0"/>
              <a:t> </a:t>
            </a:r>
            <a:r>
              <a:rPr dirty="0"/>
              <a:t>Pron</a:t>
            </a:r>
            <a:r>
              <a:rPr spc="-10" dirty="0"/>
              <a:t>t</a:t>
            </a:r>
            <a:r>
              <a:rPr dirty="0"/>
              <a:t>o</a:t>
            </a:r>
            <a:r>
              <a:rPr spc="-5" dirty="0"/>
              <a:t> </a:t>
            </a:r>
            <a:r>
              <a:rPr lang="ru-RU" dirty="0" smtClean="0"/>
              <a:t>разработана также для того, чтобы</a:t>
            </a:r>
            <a:r>
              <a:rPr spc="-10" dirty="0" smtClean="0"/>
              <a:t>:</a:t>
            </a:r>
            <a:endParaRPr spc="-10" dirty="0"/>
          </a:p>
          <a:p>
            <a:pPr>
              <a:lnSpc>
                <a:spcPts val="850"/>
              </a:lnSpc>
              <a:spcBef>
                <a:spcPts val="19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57200" marR="114935" indent="-444500">
              <a:lnSpc>
                <a:spcPct val="79600"/>
              </a:lnSpc>
              <a:tabLst>
                <a:tab pos="459740" algn="l"/>
              </a:tabLst>
            </a:pPr>
            <a:r>
              <a:rPr spc="-765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pc="-765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lang="ru-RU" dirty="0" smtClean="0"/>
              <a:t>помочь учителям понять внутренний мир их учащихся. </a:t>
            </a: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57200" marR="116205" indent="-444500">
              <a:lnSpc>
                <a:spcPct val="79600"/>
              </a:lnSpc>
              <a:tabLst>
                <a:tab pos="459740" algn="l"/>
              </a:tabLst>
            </a:pPr>
            <a:r>
              <a:rPr spc="-765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pc="-765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lang="ru-RU" dirty="0" smtClean="0"/>
              <a:t>развивать</a:t>
            </a:r>
            <a:r>
              <a:rPr spc="-5" dirty="0" smtClean="0"/>
              <a:t> </a:t>
            </a:r>
            <a:r>
              <a:rPr lang="ru-RU" b="1" spc="-15" dirty="0" smtClean="0">
                <a:solidFill>
                  <a:srgbClr val="FF6600"/>
                </a:solidFill>
                <a:latin typeface="Arial"/>
                <a:cs typeface="Arial"/>
              </a:rPr>
              <a:t>заботливое отношение </a:t>
            </a:r>
            <a:r>
              <a:rPr lang="ru-RU" dirty="0" smtClean="0"/>
              <a:t>к своим учащимся</a:t>
            </a:r>
            <a:endParaRPr spc="-10" dirty="0"/>
          </a:p>
          <a:p>
            <a:pPr>
              <a:lnSpc>
                <a:spcPts val="950"/>
              </a:lnSpc>
              <a:spcBef>
                <a:spcPts val="5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57200" marR="6350" indent="-444500">
              <a:lnSpc>
                <a:spcPct val="80200"/>
              </a:lnSpc>
              <a:tabLst>
                <a:tab pos="459740" algn="l"/>
              </a:tabLst>
            </a:pPr>
            <a:r>
              <a:rPr spc="-765" dirty="0">
                <a:solidFill>
                  <a:srgbClr val="0000CC"/>
                </a:solidFill>
                <a:latin typeface="Wingdings"/>
                <a:cs typeface="Wingdings"/>
              </a:rPr>
              <a:t></a:t>
            </a:r>
            <a:r>
              <a:rPr spc="-765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lang="ru-RU" dirty="0" smtClean="0"/>
              <a:t>и развивать навыки в групповом процессе для того, чтобы</a:t>
            </a:r>
            <a:r>
              <a:rPr spc="-5" dirty="0" smtClean="0"/>
              <a:t> </a:t>
            </a:r>
            <a:r>
              <a:rPr lang="ru-RU" b="1" spc="-15" dirty="0" smtClean="0">
                <a:solidFill>
                  <a:srgbClr val="FF6600"/>
                </a:solidFill>
                <a:latin typeface="Arial"/>
                <a:cs typeface="Arial"/>
              </a:rPr>
              <a:t>способствовать одновременно личностно-социальному и академическому развитию </a:t>
            </a:r>
            <a:r>
              <a:rPr lang="ru-RU" dirty="0" smtClean="0"/>
              <a:t>на уроках</a:t>
            </a:r>
            <a:r>
              <a:rPr spc="-15" dirty="0" smtClean="0"/>
              <a:t>.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415204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ts val="4760"/>
              </a:lnSpc>
            </a:pPr>
            <a:r>
              <a:rPr lang="ru-RU" sz="4000" spc="-20" dirty="0" smtClean="0">
                <a:solidFill>
                  <a:srgbClr val="000090"/>
                </a:solidFill>
                <a:latin typeface="Arial"/>
                <a:cs typeface="Arial"/>
              </a:rPr>
              <a:t>Рассказы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8627" y="1954204"/>
            <a:ext cx="8049895" cy="5585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6350" indent="-444500">
              <a:lnSpc>
                <a:spcPct val="99400"/>
              </a:lnSpc>
              <a:tabLst>
                <a:tab pos="459740" algn="l"/>
              </a:tabLst>
            </a:pPr>
            <a:r>
              <a:rPr sz="2200" spc="-840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200" spc="-840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200" i="1" spc="-5" dirty="0" smtClean="0">
                <a:solidFill>
                  <a:srgbClr val="292929"/>
                </a:solidFill>
                <a:latin typeface="Arial"/>
                <a:cs typeface="Arial"/>
              </a:rPr>
              <a:t>Каждый урок по программе </a:t>
            </a:r>
            <a:r>
              <a:rPr lang="en-US" sz="2200" i="1" dirty="0" err="1" smtClean="0">
                <a:solidFill>
                  <a:srgbClr val="292929"/>
                </a:solidFill>
                <a:latin typeface="Arial"/>
                <a:cs typeface="Arial"/>
              </a:rPr>
              <a:t>Eccomi</a:t>
            </a:r>
            <a:r>
              <a:rPr lang="en-US" sz="2200" i="1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en-US" sz="2200" i="1" dirty="0" smtClean="0">
                <a:solidFill>
                  <a:srgbClr val="292929"/>
                </a:solidFill>
                <a:latin typeface="Arial"/>
                <a:cs typeface="Arial"/>
              </a:rPr>
              <a:t>Pron</a:t>
            </a:r>
            <a:r>
              <a:rPr lang="en-US" sz="2200" i="1" spc="-10" dirty="0" smtClean="0">
                <a:solidFill>
                  <a:srgbClr val="292929"/>
                </a:solidFill>
                <a:latin typeface="Arial"/>
                <a:cs typeface="Arial"/>
              </a:rPr>
              <a:t>t</a:t>
            </a:r>
            <a:r>
              <a:rPr lang="en-US" sz="2200" i="1" dirty="0" smtClean="0">
                <a:solidFill>
                  <a:srgbClr val="292929"/>
                </a:solidFill>
                <a:latin typeface="Arial"/>
                <a:cs typeface="Arial"/>
              </a:rPr>
              <a:t>o</a:t>
            </a:r>
            <a:r>
              <a:rPr lang="en-US" sz="2200" i="1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200" i="1" spc="-5" dirty="0" smtClean="0">
                <a:solidFill>
                  <a:srgbClr val="292929"/>
                </a:solidFill>
                <a:latin typeface="Arial"/>
                <a:cs typeface="Arial"/>
              </a:rPr>
              <a:t>основан на рассказах, которые учитель читает учащимся. Рассказы – мощные средства для помощи учащимся получить знания о себе, других, и о мире; и важные навыки, лежащие в основе как социальной компетенции, так и развития чтения и грамотности. </a:t>
            </a:r>
            <a:endParaRPr sz="500" dirty="0"/>
          </a:p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000" spc="-765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 smtClean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Рассказы были выбраны по трем причинам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965200" marR="843280" indent="-520700">
              <a:lnSpc>
                <a:spcPct val="100800"/>
              </a:lnSpc>
              <a:spcBef>
                <a:spcPts val="380"/>
              </a:spcBef>
              <a:buClr>
                <a:srgbClr val="000099"/>
              </a:buClr>
              <a:buFont typeface="Arial"/>
              <a:buAutoNum type="arabicPeriod"/>
              <a:tabLst>
                <a:tab pos="958215" algn="l"/>
              </a:tabLst>
            </a:pP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Рассказы – это основное средство, через которое люди осознают себя и их место в окружающем мире. 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(</a:t>
            </a:r>
            <a:r>
              <a:rPr lang="ru-RU" sz="2000" spc="-25" dirty="0" smtClean="0">
                <a:solidFill>
                  <a:srgbClr val="292929"/>
                </a:solidFill>
                <a:latin typeface="Arial"/>
                <a:cs typeface="Arial"/>
              </a:rPr>
              <a:t>Уайт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2007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);</a:t>
            </a:r>
            <a:endParaRPr sz="2000" dirty="0">
              <a:latin typeface="Arial"/>
              <a:cs typeface="Arial"/>
            </a:endParaRPr>
          </a:p>
          <a:p>
            <a:pPr marL="965200" marR="546735" indent="-520700">
              <a:lnSpc>
                <a:spcPct val="100400"/>
              </a:lnSpc>
              <a:spcBef>
                <a:spcPts val="470"/>
              </a:spcBef>
              <a:buClr>
                <a:srgbClr val="000099"/>
              </a:buClr>
              <a:buFont typeface="Arial"/>
              <a:buAutoNum type="arabicPeriod"/>
              <a:tabLst>
                <a:tab pos="958215" algn="l"/>
              </a:tabLst>
            </a:pP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Анализ рассказов может быть использован для оценивания и повышения развития самопознания и </a:t>
            </a:r>
            <a:r>
              <a:rPr lang="ru-RU" sz="2000" spc="-10" dirty="0" err="1" smtClean="0">
                <a:solidFill>
                  <a:srgbClr val="292929"/>
                </a:solidFill>
                <a:latin typeface="Arial"/>
                <a:cs typeface="Arial"/>
              </a:rPr>
              <a:t>саморегуляции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. 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(</a:t>
            </a:r>
            <a:r>
              <a:rPr lang="ru-RU" sz="2000" spc="-10" dirty="0" err="1" smtClean="0">
                <a:solidFill>
                  <a:srgbClr val="292929"/>
                </a:solidFill>
                <a:latin typeface="Arial"/>
                <a:cs typeface="Arial"/>
              </a:rPr>
              <a:t>Вайнштайн</a:t>
            </a:r>
            <a:r>
              <a:rPr lang="ru-RU" sz="2000" spc="-10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spc="-10" dirty="0" smtClean="0">
                <a:solidFill>
                  <a:srgbClr val="292929"/>
                </a:solidFill>
                <a:latin typeface="Arial"/>
                <a:cs typeface="Arial"/>
              </a:rPr>
              <a:t>и </a:t>
            </a:r>
            <a:r>
              <a:rPr lang="ru-RU" sz="2000" spc="-10" dirty="0" err="1" smtClean="0">
                <a:solidFill>
                  <a:srgbClr val="292929"/>
                </a:solidFill>
                <a:latin typeface="Arial"/>
                <a:cs typeface="Arial"/>
              </a:rPr>
              <a:t>Альшулер</a:t>
            </a:r>
            <a:r>
              <a:rPr sz="2000" spc="-114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292929"/>
                </a:solidFill>
                <a:latin typeface="Arial"/>
                <a:cs typeface="Arial"/>
              </a:rPr>
              <a:t>1985</a:t>
            </a:r>
            <a:r>
              <a:rPr sz="2000" spc="-10" dirty="0">
                <a:solidFill>
                  <a:srgbClr val="292929"/>
                </a:solidFill>
                <a:latin typeface="Arial"/>
                <a:cs typeface="Arial"/>
              </a:rPr>
              <a:t>);</a:t>
            </a:r>
            <a:endParaRPr sz="2000" dirty="0">
              <a:latin typeface="Arial"/>
              <a:cs typeface="Arial"/>
            </a:endParaRPr>
          </a:p>
          <a:p>
            <a:pPr marL="965200" marR="235585" indent="-520700">
              <a:lnSpc>
                <a:spcPct val="100299"/>
              </a:lnSpc>
              <a:spcBef>
                <a:spcPts val="470"/>
              </a:spcBef>
              <a:buClr>
                <a:srgbClr val="000099"/>
              </a:buClr>
              <a:buFont typeface="Arial"/>
              <a:buAutoNum type="arabicPeriod"/>
              <a:tabLst>
                <a:tab pos="958215" algn="l"/>
              </a:tabLst>
            </a:pPr>
            <a:r>
              <a:rPr sz="2000" dirty="0">
                <a:solidFill>
                  <a:srgbClr val="292929"/>
                </a:solidFill>
                <a:latin typeface="Arial"/>
                <a:cs typeface="Arial"/>
              </a:rPr>
              <a:t>3)</a:t>
            </a:r>
            <a:r>
              <a:rPr sz="2000" spc="-5" dirty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развитие понятий для понимания структуры рассказов является важным навыком ранней грамотности, стимулирующий развитие самостоятельного чтения у учащихся начальной школы. 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76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0699" y="497090"/>
            <a:ext cx="10064556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2932430">
              <a:lnSpc>
                <a:spcPts val="4760"/>
              </a:lnSpc>
            </a:pPr>
            <a:r>
              <a:rPr lang="ru-RU" sz="4000" dirty="0" smtClean="0">
                <a:solidFill>
                  <a:srgbClr val="000090"/>
                </a:solidFill>
                <a:latin typeface="Arial"/>
                <a:cs typeface="Arial"/>
              </a:rPr>
              <a:t>Основа исследования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991" y="2083853"/>
            <a:ext cx="7148830" cy="4892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6350" indent="-444500">
              <a:lnSpc>
                <a:spcPct val="79200"/>
              </a:lnSpc>
              <a:tabLst>
                <a:tab pos="459740" algn="l"/>
              </a:tabLst>
            </a:pPr>
            <a:r>
              <a:rPr sz="2000" spc="-76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>
                <a:solidFill>
                  <a:srgbClr val="000099"/>
                </a:solidFill>
                <a:latin typeface="Times New Roman"/>
                <a:cs typeface="Times New Roman"/>
              </a:rPr>
              <a:t>		</a:t>
            </a: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Пересмотрите и проанализируйте литературу по педагогической, возрастной и социальной психологии, которая может быть использована для сообщения мер предосторожности в школах.</a:t>
            </a:r>
          </a:p>
          <a:p>
            <a:pPr marL="457200" marR="6350" indent="-444500">
              <a:lnSpc>
                <a:spcPct val="79200"/>
              </a:lnSpc>
              <a:tabLst>
                <a:tab pos="459740" algn="l"/>
              </a:tabLst>
            </a:pPr>
            <a:endParaRPr lang="ru-RU" sz="2000" spc="-5" dirty="0">
              <a:solidFill>
                <a:srgbClr val="292929"/>
              </a:solidFill>
              <a:latin typeface="Arial"/>
              <a:cs typeface="Arial"/>
            </a:endParaRPr>
          </a:p>
          <a:p>
            <a:pPr marL="457200" marR="6350" indent="-444500">
              <a:lnSpc>
                <a:spcPct val="79200"/>
              </a:lnSpc>
              <a:tabLst>
                <a:tab pos="459740" algn="l"/>
              </a:tabLst>
            </a:pPr>
            <a:r>
              <a:rPr sz="2000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2000" spc="-765" dirty="0" smtClean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000" spc="-765" dirty="0" smtClean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Навыки, соответствующие успеваемости в школе </a:t>
            </a:r>
            <a:r>
              <a:rPr sz="2000" dirty="0" smtClean="0">
                <a:solidFill>
                  <a:srgbClr val="292929"/>
                </a:solidFill>
                <a:latin typeface="Arial"/>
                <a:cs typeface="Arial"/>
              </a:rPr>
              <a:t>(4</a:t>
            </a:r>
            <a:r>
              <a:rPr sz="20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rgbClr val="292929"/>
                </a:solidFill>
                <a:latin typeface="Arial"/>
                <a:cs typeface="Arial"/>
              </a:rPr>
              <a:t>области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):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5"/>
              </a:spcBef>
            </a:pPr>
            <a:endParaRPr sz="1200" dirty="0"/>
          </a:p>
          <a:p>
            <a:pPr marL="901700" marR="782955" indent="-444500">
              <a:lnSpc>
                <a:spcPts val="1989"/>
              </a:lnSpc>
              <a:tabLst>
                <a:tab pos="896619" algn="l"/>
              </a:tabLst>
            </a:pPr>
            <a:r>
              <a:rPr sz="1700" spc="-805" dirty="0" smtClean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700" spc="-805" dirty="0" smtClean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700" spc="-10" dirty="0" smtClean="0">
                <a:solidFill>
                  <a:srgbClr val="292929"/>
                </a:solidFill>
                <a:latin typeface="Arial"/>
                <a:cs typeface="Arial"/>
              </a:rPr>
              <a:t>Внимательность</a:t>
            </a:r>
            <a:r>
              <a:rPr sz="17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292929"/>
                </a:solidFill>
                <a:latin typeface="Arial"/>
                <a:cs typeface="Arial"/>
              </a:rPr>
              <a:t>–</a:t>
            </a:r>
            <a:r>
              <a:rPr sz="17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700" spc="-5" dirty="0" smtClean="0">
                <a:solidFill>
                  <a:srgbClr val="292929"/>
                </a:solidFill>
                <a:latin typeface="Arial"/>
                <a:cs typeface="Arial"/>
              </a:rPr>
              <a:t>концентрировать внимание, выполнять задания и следовать указаниям. </a:t>
            </a:r>
            <a:endParaRPr sz="1000" dirty="0" smtClean="0"/>
          </a:p>
          <a:p>
            <a:pPr>
              <a:lnSpc>
                <a:spcPts val="1100"/>
              </a:lnSpc>
              <a:spcBef>
                <a:spcPts val="17"/>
              </a:spcBef>
            </a:pPr>
            <a:endParaRPr sz="1100" dirty="0" smtClean="0"/>
          </a:p>
          <a:p>
            <a:pPr marL="901700" marR="819150" indent="-444500">
              <a:lnSpc>
                <a:spcPts val="1989"/>
              </a:lnSpc>
              <a:tabLst>
                <a:tab pos="896619" algn="l"/>
              </a:tabLst>
            </a:pPr>
            <a:r>
              <a:rPr sz="1700" spc="-805" dirty="0" smtClean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700" spc="-80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700" spc="-10" dirty="0" smtClean="0">
                <a:solidFill>
                  <a:srgbClr val="292929"/>
                </a:solidFill>
                <a:latin typeface="Arial"/>
                <a:cs typeface="Arial"/>
              </a:rPr>
              <a:t>Способность понимать услышанное – понимать основную идею, сопереживать и знать когда и как задавать вопросы. </a:t>
            </a: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57200">
              <a:lnSpc>
                <a:spcPct val="100000"/>
              </a:lnSpc>
              <a:tabLst>
                <a:tab pos="896619" algn="l"/>
              </a:tabLst>
            </a:pPr>
            <a:r>
              <a:rPr sz="1700" spc="-80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700" spc="-80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700" spc="-5" dirty="0" smtClean="0">
                <a:solidFill>
                  <a:srgbClr val="292929"/>
                </a:solidFill>
                <a:latin typeface="Arial"/>
                <a:cs typeface="Arial"/>
              </a:rPr>
              <a:t>Навыки, включающие структурирование, прогнозирование и последовательное изложение событий в рассказе</a:t>
            </a: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901700" marR="579755" indent="-444500">
              <a:lnSpc>
                <a:spcPts val="1789"/>
              </a:lnSpc>
              <a:tabLst>
                <a:tab pos="896619" algn="l"/>
              </a:tabLst>
            </a:pPr>
            <a:r>
              <a:rPr sz="1700" spc="-805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1700" spc="-80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1700" spc="-5" dirty="0" smtClean="0">
                <a:solidFill>
                  <a:srgbClr val="292929"/>
                </a:solidFill>
                <a:latin typeface="Arial"/>
                <a:cs typeface="Arial"/>
              </a:rPr>
              <a:t>Коммуникабельность </a:t>
            </a:r>
            <a:r>
              <a:rPr sz="1700" dirty="0" smtClean="0">
                <a:solidFill>
                  <a:srgbClr val="292929"/>
                </a:solidFill>
                <a:latin typeface="Arial"/>
                <a:cs typeface="Arial"/>
              </a:rPr>
              <a:t>–</a:t>
            </a:r>
            <a:r>
              <a:rPr sz="1700" spc="-5" dirty="0" smtClean="0">
                <a:solidFill>
                  <a:srgbClr val="292929"/>
                </a:solidFill>
                <a:latin typeface="Arial"/>
                <a:cs typeface="Arial"/>
              </a:rPr>
              <a:t> </a:t>
            </a:r>
            <a:r>
              <a:rPr lang="ru-RU" sz="1700" spc="-5" dirty="0" smtClean="0">
                <a:solidFill>
                  <a:srgbClr val="292929"/>
                </a:solidFill>
                <a:latin typeface="Arial"/>
                <a:cs typeface="Arial"/>
              </a:rPr>
              <a:t>воодушевлять себя, чтобы повысить устойчивость при совместной работе  с другими. </a:t>
            </a:r>
            <a:endParaRPr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12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43" y="497090"/>
            <a:ext cx="8394313" cy="1085232"/>
          </a:xfrm>
          <a:prstGeom prst="rect">
            <a:avLst/>
          </a:prstGeom>
        </p:spPr>
        <p:txBody>
          <a:bodyPr vert="horz" wrap="square" lIns="0" tIns="465137" rIns="0" bIns="0" rtlCol="0">
            <a:spAutoFit/>
          </a:bodyPr>
          <a:lstStyle/>
          <a:p>
            <a:pPr marL="1263650">
              <a:lnSpc>
                <a:spcPct val="100000"/>
              </a:lnSpc>
            </a:pPr>
            <a:r>
              <a:rPr lang="ru-RU" sz="4000" dirty="0" smtClean="0">
                <a:solidFill>
                  <a:srgbClr val="BFBFBF"/>
                </a:solidFill>
                <a:latin typeface="Arial"/>
                <a:cs typeface="Arial"/>
              </a:rPr>
              <a:t>Основа исследования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991" y="2222068"/>
            <a:ext cx="6945630" cy="46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9740" algn="l"/>
              </a:tabLst>
            </a:pPr>
            <a:r>
              <a:rPr sz="2400" spc="-915" dirty="0">
                <a:solidFill>
                  <a:srgbClr val="000099"/>
                </a:solidFill>
                <a:latin typeface="Wingdings"/>
                <a:cs typeface="Wingdings"/>
              </a:rPr>
              <a:t></a:t>
            </a:r>
            <a:r>
              <a:rPr sz="2400" spc="-915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400" spc="-10" dirty="0">
                <a:solidFill>
                  <a:srgbClr val="292929"/>
                </a:solidFill>
                <a:latin typeface="Arial"/>
                <a:cs typeface="Arial"/>
              </a:rPr>
              <a:t>У</a:t>
            </a:r>
            <a:r>
              <a:rPr lang="ru-RU" sz="2400" spc="-10" dirty="0" smtClean="0">
                <a:solidFill>
                  <a:srgbClr val="292929"/>
                </a:solidFill>
                <a:latin typeface="Arial"/>
                <a:cs typeface="Arial"/>
              </a:rPr>
              <a:t>становленные 12 характеристик учащихся:</a:t>
            </a:r>
            <a:endParaRPr sz="2400" dirty="0">
              <a:latin typeface="Arial"/>
              <a:cs typeface="Arial"/>
            </a:endParaRPr>
          </a:p>
          <a:p>
            <a:pPr marL="901700" marR="347345" indent="-444500" algn="just">
              <a:lnSpc>
                <a:spcPct val="150400"/>
              </a:lnSpc>
              <a:spcBef>
                <a:spcPts val="190"/>
              </a:spcBef>
              <a:tabLst>
                <a:tab pos="896619" algn="l"/>
              </a:tabLst>
            </a:pPr>
            <a:r>
              <a:rPr sz="2000" spc="-950" dirty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2000" spc="-95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а) известные благодаря исследованию, относящемуся к достижениям, успеху, ответственности перед обществом, и/или благосостоянию учащегося. </a:t>
            </a:r>
          </a:p>
          <a:p>
            <a:pPr marL="901700" marR="347345" indent="-444500" algn="just">
              <a:lnSpc>
                <a:spcPct val="150400"/>
              </a:lnSpc>
              <a:spcBef>
                <a:spcPts val="190"/>
              </a:spcBef>
              <a:tabLst>
                <a:tab pos="896619" algn="l"/>
              </a:tabLst>
            </a:pPr>
            <a:r>
              <a:rPr sz="2000" spc="-950" dirty="0" smtClean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2000" spc="-95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sz="2000" spc="-950" dirty="0" smtClean="0">
                <a:solidFill>
                  <a:srgbClr val="292929"/>
                </a:solidFill>
                <a:latin typeface="Arial"/>
                <a:cs typeface="Arial"/>
              </a:rPr>
              <a:t>c</a:t>
            </a: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с) совместимые с положительными развивающимися рамками превентивной программы</a:t>
            </a:r>
          </a:p>
          <a:p>
            <a:pPr marL="901700" marR="347345" indent="-444500" algn="just">
              <a:lnSpc>
                <a:spcPct val="150400"/>
              </a:lnSpc>
              <a:spcBef>
                <a:spcPts val="190"/>
              </a:spcBef>
              <a:tabLst>
                <a:tab pos="896619" algn="l"/>
              </a:tabLst>
            </a:pPr>
            <a:r>
              <a:rPr sz="2000" spc="-950" dirty="0" smtClean="0">
                <a:solidFill>
                  <a:srgbClr val="000099"/>
                </a:solidFill>
                <a:latin typeface="Wingdings"/>
                <a:cs typeface="Wingdings"/>
              </a:rPr>
              <a:t></a:t>
            </a:r>
            <a:r>
              <a:rPr sz="2000" spc="-950" dirty="0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lang="en-US" sz="2000" spc="-5" dirty="0" smtClean="0">
                <a:solidFill>
                  <a:srgbClr val="292929"/>
                </a:solidFill>
                <a:latin typeface="Arial"/>
                <a:cs typeface="Arial"/>
              </a:rPr>
              <a:t>d) </a:t>
            </a:r>
            <a:r>
              <a:rPr lang="ru-RU" sz="2000" spc="-5" dirty="0" smtClean="0">
                <a:solidFill>
                  <a:srgbClr val="292929"/>
                </a:solidFill>
                <a:latin typeface="Arial"/>
                <a:cs typeface="Arial"/>
              </a:rPr>
              <a:t>разработаны и улучшены посредством образовательных вмешательств</a:t>
            </a:r>
            <a:r>
              <a:rPr sz="2000" spc="-10" dirty="0" smtClean="0">
                <a:solidFill>
                  <a:srgbClr val="29292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8166100" y="614045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0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273050"/>
            <a:ext cx="8394313" cy="1576714"/>
          </a:xfrm>
          <a:prstGeom prst="rect">
            <a:avLst/>
          </a:prstGeom>
        </p:spPr>
        <p:txBody>
          <a:bodyPr vert="horz" wrap="square" lIns="0" tIns="464185" rIns="0" bIns="0" rtlCol="0">
            <a:spAutoFit/>
          </a:bodyPr>
          <a:lstStyle/>
          <a:p>
            <a:pPr marL="836294">
              <a:lnSpc>
                <a:spcPct val="100000"/>
              </a:lnSpc>
            </a:pPr>
            <a:r>
              <a:rPr lang="ru-RU" sz="3600" dirty="0" smtClean="0">
                <a:solidFill>
                  <a:srgbClr val="000090"/>
                </a:solidFill>
                <a:latin typeface="Arial"/>
                <a:cs typeface="Arial"/>
              </a:rPr>
              <a:t>Навыки самостоятельного обучения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7886" y="2049942"/>
            <a:ext cx="2369773" cy="1052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7659" y="2049942"/>
            <a:ext cx="2369773" cy="1052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7432" y="2049942"/>
            <a:ext cx="2369773" cy="1052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7886" y="3102673"/>
            <a:ext cx="2369773" cy="1052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7659" y="3102673"/>
            <a:ext cx="2369773" cy="1052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7432" y="3102673"/>
            <a:ext cx="2369773" cy="10527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7886" y="4155404"/>
            <a:ext cx="2369773" cy="1690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7659" y="4155404"/>
            <a:ext cx="2369773" cy="1690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7432" y="4155404"/>
            <a:ext cx="2369773" cy="1690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7886" y="5846155"/>
            <a:ext cx="2369773" cy="10527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7659" y="5846155"/>
            <a:ext cx="2369773" cy="10527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7432" y="5846155"/>
            <a:ext cx="2369773" cy="10527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4932" y="2044930"/>
            <a:ext cx="7115694" cy="48587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72857"/>
              </p:ext>
            </p:extLst>
          </p:nvPr>
        </p:nvGraphicFramePr>
        <p:xfrm>
          <a:off x="2070100" y="2049942"/>
          <a:ext cx="7924800" cy="5015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2377344"/>
                <a:gridCol w="3185256"/>
              </a:tblGrid>
              <a:tr h="105273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Постановка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цели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Объяснение причин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Предоставление</a:t>
                      </a:r>
                      <a:r>
                        <a:rPr lang="ru-RU" sz="2000" b="1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помощи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527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Возможное</a:t>
                      </a:r>
                      <a:r>
                        <a:rPr lang="ru-RU" sz="2000" b="1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собственное «я»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err="1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Самоэффективность</a:t>
                      </a:r>
                      <a:r>
                        <a:rPr lang="ru-RU" sz="2000" b="1" baseline="0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653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Внутренний диалог для открытого поведения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90750">
                <a:tc>
                  <a:txBody>
                    <a:bodyPr/>
                    <a:lstStyle/>
                    <a:p>
                      <a:pPr marL="85090" marR="20447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Удобство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при социальном различии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8735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Социальное сознание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74015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292929"/>
                          </a:solidFill>
                          <a:latin typeface="Arial"/>
                          <a:cs typeface="Arial"/>
                        </a:rPr>
                        <a:t>Коммуникабельность для совместного обучения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5273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Внутрення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я заинтересованность 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094105">
                        <a:lnSpc>
                          <a:spcPct val="100000"/>
                        </a:lnSpc>
                      </a:pPr>
                      <a:r>
                        <a:rPr lang="ru-RU" sz="20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Оптимизм</a:t>
                      </a:r>
                      <a:r>
                        <a:rPr lang="ru-RU" sz="2000" b="1" spc="-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в процессе обучения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995680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Внутренняя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мотивация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1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9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1873</Words>
  <Application>Microsoft Macintosh PowerPoint</Application>
  <PresentationFormat>Personalizzato</PresentationFormat>
  <Paragraphs>554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Office Theme</vt:lpstr>
      <vt:lpstr>Presentazione di PowerPoint</vt:lpstr>
      <vt:lpstr>Краткий обзор</vt:lpstr>
      <vt:lpstr>Знакомство с программой</vt:lpstr>
      <vt:lpstr>Знакомство с программой</vt:lpstr>
      <vt:lpstr>Цели</vt:lpstr>
      <vt:lpstr>Рассказы</vt:lpstr>
      <vt:lpstr>Основа исследования</vt:lpstr>
      <vt:lpstr>Основа исследования</vt:lpstr>
      <vt:lpstr>Навыки самостоятельного обучения</vt:lpstr>
      <vt:lpstr>Presentazione di PowerPoint</vt:lpstr>
      <vt:lpstr>Компоненты учебного класса</vt:lpstr>
      <vt:lpstr>Разделы</vt:lpstr>
      <vt:lpstr>Разделы  </vt:lpstr>
      <vt:lpstr>Разделы</vt:lpstr>
      <vt:lpstr>Ключевые навыки</vt:lpstr>
      <vt:lpstr>Presentazione di PowerPoint</vt:lpstr>
      <vt:lpstr>Обсуждай в парах Делись</vt:lpstr>
      <vt:lpstr>Типичное занятие Eccomi Pronto</vt:lpstr>
      <vt:lpstr>Обсуждение рассказа</vt:lpstr>
      <vt:lpstr>Обсуждение рассказа</vt:lpstr>
      <vt:lpstr>Обсуждение рассказа_Правила</vt:lpstr>
      <vt:lpstr>Обсуждение рассказа_Список имен</vt:lpstr>
      <vt:lpstr>Presentazione di PowerPoint</vt:lpstr>
      <vt:lpstr>Обсуждение рассказа_Благодарность</vt:lpstr>
      <vt:lpstr>Работа с рассказами</vt:lpstr>
      <vt:lpstr>Работа с рассказами</vt:lpstr>
      <vt:lpstr>Эффективная постановка целей включает в себя:</vt:lpstr>
      <vt:lpstr>Форма для целей,</vt:lpstr>
      <vt:lpstr>Работа с рассказами</vt:lpstr>
      <vt:lpstr>TSD таблица</vt:lpstr>
      <vt:lpstr>Работа с рассказами</vt:lpstr>
      <vt:lpstr>Подход НУПО : М. Селигман</vt:lpstr>
      <vt:lpstr>Подход НУПО: М. Селигман</vt:lpstr>
      <vt:lpstr>Таблица НУПО</vt:lpstr>
      <vt:lpstr>Работа с рассказами</vt:lpstr>
      <vt:lpstr>Таблица развлечений и обязанностей</vt:lpstr>
      <vt:lpstr>Развлечения и обязанности на неделю</vt:lpstr>
      <vt:lpstr>Работа с рассказами</vt:lpstr>
      <vt:lpstr>Таблица МРД</vt:lpstr>
      <vt:lpstr>Стена родителей</vt:lpstr>
      <vt:lpstr>Критерии для внеклассной деятельности</vt:lpstr>
      <vt:lpstr>Эффективное применение</vt:lpstr>
      <vt:lpstr>Ключевые моменты</vt:lpstr>
      <vt:lpstr>Перспективы</vt:lpstr>
      <vt:lpstr>Presentazione di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Rykov</dc:creator>
  <cp:lastModifiedBy>JESSICA BERTOLANI</cp:lastModifiedBy>
  <cp:revision>61</cp:revision>
  <dcterms:created xsi:type="dcterms:W3CDTF">2013-11-12T13:49:29Z</dcterms:created>
  <dcterms:modified xsi:type="dcterms:W3CDTF">2014-02-06T23:56:53Z</dcterms:modified>
</cp:coreProperties>
</file>